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9" r:id="rId2"/>
    <p:sldId id="290" r:id="rId3"/>
    <p:sldId id="293" r:id="rId4"/>
    <p:sldId id="363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7" r:id="rId17"/>
    <p:sldId id="378" r:id="rId18"/>
    <p:sldId id="379" r:id="rId19"/>
    <p:sldId id="380" r:id="rId20"/>
    <p:sldId id="381" r:id="rId21"/>
    <p:sldId id="383" r:id="rId22"/>
    <p:sldId id="384" r:id="rId23"/>
    <p:sldId id="385" r:id="rId24"/>
    <p:sldId id="382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4" r:id="rId33"/>
    <p:sldId id="395" r:id="rId34"/>
    <p:sldId id="396" r:id="rId35"/>
    <p:sldId id="397" r:id="rId36"/>
    <p:sldId id="398" r:id="rId37"/>
    <p:sldId id="288" r:id="rId3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392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B74EDFE-7E95-45A2-A462-1C8F663D373C}" type="datetime1">
              <a:rPr lang="zh-CN" altLang="en-US"/>
              <a:pPr/>
              <a:t>2015/4/16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zh-CN" altLang="en-US" sz="1200"/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第二级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第三级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第四级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8DFBE16-E7A0-451C-AAC0-5CFA0ED14FEB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808201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1412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98576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91087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1708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3276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79804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18908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72246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97990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8439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3738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71464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16133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754989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8050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129835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97524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28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68626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30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32399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31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24160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32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265601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33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815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01221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34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371659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35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169532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36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19516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37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2020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8810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0725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6867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7813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35523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74EDFE-7E95-45A2-A462-1C8F663D373C}" type="datetime1">
              <a:rPr lang="zh-CN" altLang="en-US" smtClean="0"/>
              <a:pPr/>
              <a:t>2015/4/16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FBE16-E7A0-451C-AAC0-5CFA0ED14FEB}" type="slidenum">
              <a:rPr lang="zh-CN" altLang="en-US" smtClean="0"/>
              <a:pPr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4705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4CB13-4F4D-434F-9DF3-2C051B1EBA56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1070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181C5-9914-41ED-AF2B-11CC366DB9A1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5665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40A9-6DD1-48B1-9B10-A2CECC185A18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87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1AAB-1405-4F98-A30C-480BCF802819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8258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CC751-574B-4C75-BF1F-B201856D3318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289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B26B2-A8DF-450C-A211-8CEE56EDE97A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50635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F081-04A0-4838-8F54-69608CBA7E84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4479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F9BB7-75CC-417D-A953-DDC4E554F5A9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88886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41D0E-6927-4192-8D17-61412990F915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217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5D996-E597-4021-9F25-338023988248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770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480FF-F778-4E1E-A50A-061B7567D02C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68116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FFFFFF"/>
            </a:gs>
            <a:gs pos="20000">
              <a:srgbClr val="FFFFFF"/>
            </a:gs>
            <a:gs pos="100000">
              <a:srgbClr val="D8D8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7C2868F-F2F8-48DC-AED0-A5C7B622527D}" type="datetime1">
              <a:rPr lang="zh-CN" altLang="en-US"/>
              <a:pPr/>
              <a:t>2015/4/16</a:t>
            </a:fld>
            <a:endParaRPr lang="zh-CN" altLang="en-US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8821A3-E236-4422-8CB3-DA46EEF3BA6E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1"/>
          <p:cNvSpPr>
            <a:spLocks noChangeArrowheads="1"/>
          </p:cNvSpPr>
          <p:nvPr/>
        </p:nvSpPr>
        <p:spPr bwMode="auto">
          <a:xfrm>
            <a:off x="903437" y="2220913"/>
            <a:ext cx="10541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rgbClr val="005E8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方正小标宋简体" panose="03000509000000000000" pitchFamily="65" charset="-122"/>
              </a:rPr>
              <a:t>第一次</a:t>
            </a:r>
            <a:r>
              <a:rPr lang="zh-CN" altLang="en-US" sz="6000" b="1" dirty="0" smtClean="0">
                <a:solidFill>
                  <a:srgbClr val="005E8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方正小标宋简体" panose="03000509000000000000" pitchFamily="65" charset="-122"/>
              </a:rPr>
              <a:t>全国政府</a:t>
            </a:r>
            <a:r>
              <a:rPr lang="zh-CN" altLang="en-US" sz="6000" b="1" dirty="0">
                <a:solidFill>
                  <a:srgbClr val="005E8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方正小标宋简体" panose="03000509000000000000" pitchFamily="65" charset="-122"/>
              </a:rPr>
              <a:t>网站普查系统使用说明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38175" y="1863725"/>
            <a:ext cx="10679113" cy="2517775"/>
          </a:xfrm>
          <a:ln/>
        </p:spPr>
        <p:txBody>
          <a:bodyPr/>
          <a:lstStyle/>
          <a:p>
            <a:pPr eaLnBrk="1" hangingPunct="1"/>
            <a:r>
              <a:rPr lang="zh-CN" altLang="en-US" sz="60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二、统计摸底阶段使用说明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6267450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流程说明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423109" y="2310062"/>
            <a:ext cx="1949116" cy="31282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3613232" y="2310059"/>
            <a:ext cx="1949116" cy="31282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762247" y="2310059"/>
            <a:ext cx="1949116" cy="31282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9922042" y="2310060"/>
            <a:ext cx="1949116" cy="31282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549" y="2646947"/>
            <a:ext cx="161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（一）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下载客户端软件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86937" y="2658978"/>
            <a:ext cx="161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（二）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填报基本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信息表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37081" y="2646947"/>
            <a:ext cx="161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（三）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逐级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审核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91485" y="2646947"/>
            <a:ext cx="161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（四）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办结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通知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2444666" y="3693386"/>
            <a:ext cx="1094874" cy="180777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5634286" y="3693386"/>
            <a:ext cx="1094874" cy="180777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右箭头 17"/>
          <p:cNvSpPr/>
          <p:nvPr/>
        </p:nvSpPr>
        <p:spPr bwMode="auto">
          <a:xfrm>
            <a:off x="8794081" y="3693386"/>
            <a:ext cx="1094874" cy="180777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5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8649368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（一）下载客户端软件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1105" y="1552200"/>
            <a:ext cx="11610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填报</a:t>
            </a:r>
            <a:r>
              <a:rPr lang="zh-CN" altLang="en-US" sz="2800" b="1" dirty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单位通过网址（</a:t>
            </a:r>
            <a:r>
              <a:rPr lang="en-US" altLang="zh-CN" sz="2800" b="1" dirty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https://pucha.kaipuyun.cn</a:t>
            </a:r>
            <a:r>
              <a:rPr lang="zh-CN" altLang="en-US" sz="2800" b="1" dirty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）访问报送系统。在报送系统首页下载客户端软件安装程序（报送客户端），并按提示步骤完成软件安装。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78" y="3062608"/>
            <a:ext cx="9705276" cy="37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492042"/>
            <a:ext cx="12031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填报</a:t>
            </a:r>
            <a:r>
              <a:rPr lang="zh-CN" altLang="en-US" sz="2800" b="1" dirty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单位运行客户端软件，打开“政府网站和栏目（系统）基本信息表</a:t>
            </a: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”，新建</a:t>
            </a:r>
            <a:r>
              <a:rPr lang="zh-CN" altLang="en-US" sz="2800" b="1" dirty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数据，填写政府网站和</a:t>
            </a: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栏目</a:t>
            </a:r>
            <a:r>
              <a:rPr lang="zh-CN" altLang="en-US" sz="2800" b="1" dirty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（系统）基本信息并保存。表单所有信息项均为必填项，如确无内容请填写“无”。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49" y="2877037"/>
            <a:ext cx="10801493" cy="39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3925" y="1900071"/>
            <a:ext cx="10620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如何判断网站是否需要填报？</a:t>
            </a:r>
            <a:endParaRPr lang="en-US" altLang="zh-CN" sz="4000" b="1" dirty="0" smtClean="0">
              <a:solidFill>
                <a:srgbClr val="005E8A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4000" b="1" dirty="0" smtClean="0">
                <a:solidFill>
                  <a:schemeClr val="accent1"/>
                </a:solidFill>
                <a:latin typeface="宋体" panose="02010600030101010101" pitchFamily="2" charset="-122"/>
              </a:rPr>
              <a:t>标准：网站主办</a:t>
            </a:r>
            <a:r>
              <a:rPr lang="zh-CN" altLang="en-US" sz="4000" b="1" dirty="0">
                <a:solidFill>
                  <a:schemeClr val="accent1"/>
                </a:solidFill>
                <a:latin typeface="宋体" panose="02010600030101010101" pitchFamily="2" charset="-122"/>
              </a:rPr>
              <a:t>单位的机构</a:t>
            </a:r>
            <a:r>
              <a:rPr lang="zh-CN" altLang="en-US" sz="4000" b="1" dirty="0" smtClean="0">
                <a:solidFill>
                  <a:schemeClr val="accent1"/>
                </a:solidFill>
                <a:latin typeface="宋体" panose="02010600030101010101" pitchFamily="2" charset="-122"/>
              </a:rPr>
              <a:t>性质。</a:t>
            </a:r>
            <a:endParaRPr lang="en-US" altLang="zh-CN" sz="4000" b="1" dirty="0" smtClean="0">
              <a:solidFill>
                <a:schemeClr val="accent1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1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4000" b="1" dirty="0" smtClean="0">
                <a:solidFill>
                  <a:schemeClr val="accent1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网站</a:t>
            </a:r>
            <a:r>
              <a:rPr lang="zh-CN" altLang="en-US" sz="4000" b="1" dirty="0">
                <a:solidFill>
                  <a:srgbClr val="005E8A"/>
                </a:solidFill>
                <a:latin typeface="宋体" panose="02010600030101010101" pitchFamily="2" charset="-122"/>
              </a:rPr>
              <a:t>域名、建站目的等其他因素不作为判断标准。</a:t>
            </a:r>
            <a:endParaRPr lang="zh-CN" altLang="en-US" sz="4000" b="1" dirty="0">
              <a:solidFill>
                <a:srgbClr val="005E8A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700" y="1543677"/>
            <a:ext cx="12068175" cy="456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党委、人大、政协网站是否需要填报？</a:t>
            </a:r>
            <a:endParaRPr lang="en-US" altLang="zh-CN" sz="4000" b="1" dirty="0" smtClean="0">
              <a:solidFill>
                <a:srgbClr val="005E8A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    党委</a:t>
            </a:r>
            <a:r>
              <a:rPr lang="zh-CN" altLang="en-US" sz="4000" b="1" dirty="0">
                <a:solidFill>
                  <a:srgbClr val="005E8A"/>
                </a:solidFill>
                <a:latin typeface="宋体" panose="02010600030101010101" pitchFamily="2" charset="-122"/>
              </a:rPr>
              <a:t>、人大、政协、检察院、法院、社会团体等主办的网站不在本</a:t>
            </a: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次普查范围内</a:t>
            </a:r>
            <a:r>
              <a:rPr lang="zh-CN" altLang="en-US" sz="4000" b="1" dirty="0">
                <a:solidFill>
                  <a:srgbClr val="005E8A"/>
                </a:solidFill>
                <a:latin typeface="宋体" panose="02010600030101010101" pitchFamily="2" charset="-122"/>
              </a:rPr>
              <a:t>，如有关网站主办方希望参与普查，可尊重主办方意愿，作书面备案后在普查有关情况报告中体现。</a:t>
            </a:r>
            <a:endParaRPr lang="zh-CN" altLang="en-US" sz="4000" b="1" dirty="0">
              <a:solidFill>
                <a:srgbClr val="005E8A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1075" y="2166771"/>
            <a:ext cx="10620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一家单位开设了多个网站，如何填报？</a:t>
            </a:r>
            <a:endParaRPr lang="en-US" altLang="zh-CN" sz="4000" b="1" dirty="0" smtClean="0">
              <a:solidFill>
                <a:srgbClr val="005E8A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    如一家单位根据工作需要，开设了多个政府网站，</a:t>
            </a:r>
            <a:r>
              <a:rPr lang="zh-CN" altLang="en-US" sz="4000" b="1" dirty="0" smtClean="0">
                <a:solidFill>
                  <a:schemeClr val="accent1"/>
                </a:solidFill>
                <a:latin typeface="宋体" panose="02010600030101010101" pitchFamily="2" charset="-122"/>
              </a:rPr>
              <a:t>每个网站都需要填报。</a:t>
            </a:r>
            <a:endParaRPr lang="zh-CN" altLang="en-US" sz="4000" b="1" dirty="0">
              <a:solidFill>
                <a:schemeClr val="accent1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994" cy="5276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" y="2162175"/>
            <a:ext cx="12194264" cy="469582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104775" y="4124325"/>
            <a:ext cx="2790825" cy="115252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8137" y="4346644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均需填报</a:t>
            </a:r>
            <a:endParaRPr lang="zh-CN" altLang="en-US" sz="40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1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292" y="1346211"/>
            <a:ext cx="11051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内设机构子站是否需要单独填报？</a:t>
            </a:r>
            <a:endParaRPr lang="en-US" altLang="zh-CN" sz="4000" b="1" dirty="0" smtClean="0">
              <a:solidFill>
                <a:srgbClr val="005E8A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    内设机构子站</a:t>
            </a:r>
            <a:r>
              <a:rPr lang="zh-CN" altLang="en-US" sz="4000" b="1" dirty="0" smtClean="0">
                <a:solidFill>
                  <a:srgbClr val="C00000"/>
                </a:solidFill>
                <a:latin typeface="宋体" panose="02010600030101010101" pitchFamily="2" charset="-122"/>
              </a:rPr>
              <a:t>不需要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</a:rPr>
              <a:t>单独填报</a:t>
            </a: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，但子站建设情况会纳入主站的检查考核范围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</a:rPr>
              <a:t>。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4050891"/>
            <a:ext cx="6736338" cy="27915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329" y="4228702"/>
            <a:ext cx="7580671" cy="26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999" y="1401763"/>
            <a:ext cx="117775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新建</a:t>
            </a:r>
            <a:r>
              <a:rPr lang="zh-CN" altLang="en-US" sz="4000" b="1" dirty="0">
                <a:solidFill>
                  <a:srgbClr val="005E8A"/>
                </a:solidFill>
                <a:latin typeface="宋体" panose="02010600030101010101" pitchFamily="2" charset="-122"/>
              </a:rPr>
              <a:t>或改版的网站，如何</a:t>
            </a:r>
            <a:r>
              <a:rPr lang="zh-CN" altLang="en-US" sz="40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填报？</a:t>
            </a:r>
            <a:endParaRPr lang="zh-CN" altLang="en-US" sz="4000" b="1" dirty="0">
              <a:solidFill>
                <a:srgbClr val="005E8A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    新建</a:t>
            </a:r>
            <a:r>
              <a:rPr lang="zh-CN" altLang="en-US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未开通网站，如果在</a:t>
            </a:r>
            <a:r>
              <a:rPr lang="en-US" altLang="zh-CN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25</a:t>
            </a:r>
            <a:r>
              <a:rPr lang="zh-CN" altLang="en-US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日前未上线，可暂不填报</a:t>
            </a:r>
            <a:r>
              <a:rPr lang="en-US" altLang="zh-CN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栏目（系统）基本表</a:t>
            </a:r>
            <a:r>
              <a:rPr lang="en-US" altLang="zh-CN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，待网站上线后再单独填报，填报截止日期为</a:t>
            </a:r>
            <a:r>
              <a:rPr lang="en-US" altLang="zh-CN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8</a:t>
            </a:r>
            <a:r>
              <a:rPr lang="zh-CN" altLang="en-US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31</a:t>
            </a:r>
            <a:r>
              <a:rPr lang="zh-CN" altLang="en-US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日。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5E8A"/>
                </a:solidFill>
                <a:latin typeface="宋体" panose="02010600030101010101" pitchFamily="2" charset="-122"/>
              </a:rPr>
              <a:t>   网站</a:t>
            </a:r>
            <a:r>
              <a:rPr lang="zh-CN" altLang="en-US" sz="3200" b="1" dirty="0">
                <a:solidFill>
                  <a:srgbClr val="005E8A"/>
                </a:solidFill>
                <a:latin typeface="宋体" panose="02010600030101010101" pitchFamily="2" charset="-122"/>
              </a:rPr>
              <a:t>上报基本信息后，如果由于改版原因造成填报基本信息发生变动，可以使用客户端软件，在标识码、校验码关联成功后更新信息。</a:t>
            </a:r>
            <a:endParaRPr lang="zh-CN" altLang="en-US" sz="3200" b="1" dirty="0">
              <a:solidFill>
                <a:schemeClr val="accent1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8"/>
          <p:cNvSpPr>
            <a:spLocks noChangeArrowheads="1"/>
          </p:cNvSpPr>
          <p:nvPr/>
        </p:nvSpPr>
        <p:spPr bwMode="auto">
          <a:xfrm>
            <a:off x="3044811" y="1970086"/>
            <a:ext cx="5794403" cy="676275"/>
          </a:xfrm>
          <a:prstGeom prst="rect">
            <a:avLst/>
          </a:prstGeom>
          <a:solidFill>
            <a:srgbClr val="005E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EFEFEF"/>
              </a:solidFill>
            </a:endParaRPr>
          </a:p>
        </p:txBody>
      </p:sp>
      <p:sp>
        <p:nvSpPr>
          <p:cNvPr id="4100" name="矩形 12"/>
          <p:cNvSpPr>
            <a:spLocks noChangeArrowheads="1"/>
          </p:cNvSpPr>
          <p:nvPr/>
        </p:nvSpPr>
        <p:spPr bwMode="auto">
          <a:xfrm>
            <a:off x="3054336" y="3505200"/>
            <a:ext cx="5784878" cy="676275"/>
          </a:xfrm>
          <a:prstGeom prst="rect">
            <a:avLst/>
          </a:prstGeom>
          <a:solidFill>
            <a:srgbClr val="005E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EFEFEF"/>
              </a:solidFill>
            </a:endParaRPr>
          </a:p>
        </p:txBody>
      </p:sp>
      <p:sp>
        <p:nvSpPr>
          <p:cNvPr id="4101" name="TextBox 3"/>
          <p:cNvSpPr>
            <a:spLocks noChangeArrowheads="1"/>
          </p:cNvSpPr>
          <p:nvPr/>
        </p:nvSpPr>
        <p:spPr bwMode="auto">
          <a:xfrm>
            <a:off x="417513" y="115888"/>
            <a:ext cx="55292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演示</a:t>
            </a:r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提纲</a:t>
            </a:r>
            <a:endParaRPr lang="zh-CN" altLang="en-US" dirty="0"/>
          </a:p>
        </p:txBody>
      </p:sp>
      <p:sp>
        <p:nvSpPr>
          <p:cNvPr id="4102" name="矩形 5"/>
          <p:cNvSpPr>
            <a:spLocks noChangeArrowheads="1"/>
          </p:cNvSpPr>
          <p:nvPr/>
        </p:nvSpPr>
        <p:spPr bwMode="auto">
          <a:xfrm>
            <a:off x="2716198" y="1970086"/>
            <a:ext cx="222250" cy="676275"/>
          </a:xfrm>
          <a:prstGeom prst="rect">
            <a:avLst/>
          </a:prstGeom>
          <a:solidFill>
            <a:srgbClr val="005E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>
              <a:solidFill>
                <a:srgbClr val="3BC0FF"/>
              </a:solidFill>
            </a:endParaRPr>
          </a:p>
        </p:txBody>
      </p:sp>
      <p:sp>
        <p:nvSpPr>
          <p:cNvPr id="4103" name="矩形 10"/>
          <p:cNvSpPr>
            <a:spLocks noChangeArrowheads="1"/>
          </p:cNvSpPr>
          <p:nvPr/>
        </p:nvSpPr>
        <p:spPr bwMode="auto">
          <a:xfrm>
            <a:off x="3303573" y="3563936"/>
            <a:ext cx="765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EFEFE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二</a:t>
            </a:r>
            <a:r>
              <a:rPr lang="zh-CN" altLang="en-US" sz="2800" b="1" dirty="0" smtClean="0">
                <a:solidFill>
                  <a:srgbClr val="EFEFE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、统计摸底阶段使用说明</a:t>
            </a:r>
            <a:endParaRPr lang="zh-CN" altLang="en-US" dirty="0"/>
          </a:p>
        </p:txBody>
      </p:sp>
      <p:sp>
        <p:nvSpPr>
          <p:cNvPr id="4104" name="矩形 11"/>
          <p:cNvSpPr>
            <a:spLocks noChangeArrowheads="1"/>
          </p:cNvSpPr>
          <p:nvPr/>
        </p:nvSpPr>
        <p:spPr bwMode="auto">
          <a:xfrm>
            <a:off x="2716198" y="3487737"/>
            <a:ext cx="222250" cy="676275"/>
          </a:xfrm>
          <a:prstGeom prst="rect">
            <a:avLst/>
          </a:prstGeom>
          <a:solidFill>
            <a:srgbClr val="005E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>
              <a:solidFill>
                <a:srgbClr val="EFEFEF"/>
              </a:solidFill>
            </a:endParaRPr>
          </a:p>
        </p:txBody>
      </p:sp>
      <p:sp>
        <p:nvSpPr>
          <p:cNvPr id="4105" name="矩形 14"/>
          <p:cNvSpPr>
            <a:spLocks noChangeArrowheads="1"/>
          </p:cNvSpPr>
          <p:nvPr/>
        </p:nvSpPr>
        <p:spPr bwMode="auto">
          <a:xfrm>
            <a:off x="3303573" y="2015331"/>
            <a:ext cx="713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EFEFE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一、系统基本情况介绍</a:t>
            </a:r>
            <a:endParaRPr lang="zh-CN" altLang="en-US" sz="2800" b="1" dirty="0">
              <a:solidFill>
                <a:srgbClr val="EFEFEF"/>
              </a:solidFill>
              <a:latin typeface="宋体" panose="02010600030101010101" pitchFamily="2" charset="-122"/>
            </a:endParaRPr>
          </a:p>
        </p:txBody>
      </p:sp>
      <p:sp>
        <p:nvSpPr>
          <p:cNvPr id="4109" name="矩形 17"/>
          <p:cNvSpPr>
            <a:spLocks noChangeArrowheads="1"/>
          </p:cNvSpPr>
          <p:nvPr/>
        </p:nvSpPr>
        <p:spPr bwMode="auto">
          <a:xfrm>
            <a:off x="2716198" y="4989513"/>
            <a:ext cx="222250" cy="676275"/>
          </a:xfrm>
          <a:prstGeom prst="rect">
            <a:avLst/>
          </a:prstGeom>
          <a:solidFill>
            <a:srgbClr val="005E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>
              <a:solidFill>
                <a:srgbClr val="EFEFEF"/>
              </a:solidFill>
            </a:endParaRPr>
          </a:p>
        </p:txBody>
      </p:sp>
      <p:sp>
        <p:nvSpPr>
          <p:cNvPr id="4110" name="矩形 19"/>
          <p:cNvSpPr>
            <a:spLocks noChangeArrowheads="1"/>
          </p:cNvSpPr>
          <p:nvPr/>
        </p:nvSpPr>
        <p:spPr bwMode="auto">
          <a:xfrm>
            <a:off x="3109898" y="4987925"/>
            <a:ext cx="5729316" cy="677863"/>
          </a:xfrm>
          <a:prstGeom prst="rect">
            <a:avLst/>
          </a:prstGeom>
          <a:solidFill>
            <a:srgbClr val="005E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EFEFEF"/>
              </a:solidFill>
            </a:endParaRPr>
          </a:p>
        </p:txBody>
      </p:sp>
      <p:sp>
        <p:nvSpPr>
          <p:cNvPr id="4111" name="矩形 23"/>
          <p:cNvSpPr>
            <a:spLocks noChangeArrowheads="1"/>
          </p:cNvSpPr>
          <p:nvPr/>
        </p:nvSpPr>
        <p:spPr bwMode="auto">
          <a:xfrm>
            <a:off x="3335323" y="5102225"/>
            <a:ext cx="8759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EFEFE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三</a:t>
            </a:r>
            <a:r>
              <a:rPr lang="zh-CN" altLang="en-US" sz="2800" b="1" dirty="0" smtClean="0">
                <a:solidFill>
                  <a:srgbClr val="EFEFE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、检查整改阶段</a:t>
            </a:r>
            <a:r>
              <a:rPr lang="zh-CN" altLang="en-US" sz="2800" b="1" dirty="0">
                <a:solidFill>
                  <a:srgbClr val="EFEFE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使用说明</a:t>
            </a:r>
            <a:endParaRPr lang="zh-CN" altLang="en-US" sz="2800" dirty="0"/>
          </a:p>
        </p:txBody>
      </p:sp>
      <p:sp>
        <p:nvSpPr>
          <p:cNvPr id="4115" name="直接连接符 4"/>
          <p:cNvSpPr>
            <a:spLocks noChangeShapeType="1"/>
          </p:cNvSpPr>
          <p:nvPr/>
        </p:nvSpPr>
        <p:spPr bwMode="auto">
          <a:xfrm flipV="1">
            <a:off x="0" y="1250950"/>
            <a:ext cx="12192000" cy="428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0" y="5406879"/>
            <a:ext cx="1179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网站主管单位：负责网站建设和运维管理工作的具体政府部门，是政府网站信息内容建设的第一责任主体。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负责人：网站主管单位负责人，或是分管网站建设管理工作的相关领导。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务必保证负责人和联系人信息准确无误，确保能及时收到系统发送的“网站标识码”和“校验码”。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" y="1293813"/>
            <a:ext cx="12192439" cy="40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1369786"/>
            <a:ext cx="12192000" cy="5488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93" y="1378012"/>
            <a:ext cx="10463213" cy="547176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4895849" y="3714750"/>
            <a:ext cx="6162675" cy="2333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4936" y="3850510"/>
            <a:ext cx="5524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填写 政府网站栏目（系统）基本信息表时，重点填写首页栏目（一级栏目、二级栏目）的情况。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1369786"/>
            <a:ext cx="12192000" cy="5488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8" y="1745226"/>
            <a:ext cx="11347559" cy="4196377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 bwMode="auto">
          <a:xfrm flipV="1">
            <a:off x="1091381" y="2064774"/>
            <a:ext cx="383458" cy="8750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箭头连接符 10"/>
          <p:cNvCxnSpPr/>
          <p:nvPr/>
        </p:nvCxnSpPr>
        <p:spPr bwMode="auto">
          <a:xfrm flipV="1">
            <a:off x="2585885" y="4113893"/>
            <a:ext cx="1841091" cy="1828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文本框 16"/>
          <p:cNvSpPr txBox="1"/>
          <p:nvPr/>
        </p:nvSpPr>
        <p:spPr>
          <a:xfrm>
            <a:off x="106684" y="2917495"/>
            <a:ext cx="196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栏目地址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5909" y="4031826"/>
            <a:ext cx="186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栏目名称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8259" y="6132377"/>
            <a:ext cx="1128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该栏目属于工作动态类，在表格对应的位置填入栏目名称、栏目地址。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1369786"/>
            <a:ext cx="12192000" cy="5488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93" y="1375034"/>
            <a:ext cx="11470785" cy="4463230"/>
          </a:xfrm>
          <a:prstGeom prst="rect">
            <a:avLst/>
          </a:prstGeom>
        </p:spPr>
      </p:pic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 flipV="1">
            <a:off x="1545490" y="1612776"/>
            <a:ext cx="383458" cy="8750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箭头连接符 10"/>
          <p:cNvCxnSpPr/>
          <p:nvPr/>
        </p:nvCxnSpPr>
        <p:spPr bwMode="auto">
          <a:xfrm flipV="1">
            <a:off x="2694038" y="3593905"/>
            <a:ext cx="3050460" cy="2898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文本框 16"/>
          <p:cNvSpPr txBox="1"/>
          <p:nvPr/>
        </p:nvSpPr>
        <p:spPr>
          <a:xfrm>
            <a:off x="616491" y="2492312"/>
            <a:ext cx="196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系统地址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5909" y="3731183"/>
            <a:ext cx="186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系统名称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5954" y="5861417"/>
            <a:ext cx="11285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该系统属于在线申报、查询系统类，在表格对应的位置填入系统名称、系统地址。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1369786"/>
            <a:ext cx="12192000" cy="5488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1" y="1369786"/>
            <a:ext cx="9220200" cy="54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（二）填报政府网站和栏目基本信息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697038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填写的栏目系统至少覆盖网站首页栏目（系统），如首页仅为网站栏目导航入口，则填写二级页面的相关栏目（系统）信息。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如某类内容对应的栏目（系统）有多个，则各栏目（系统）之间用分号隔开。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自查和检查的网站内容，应覆盖网站所有栏目（系统），不限于基本信息表中填写的内容。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zh-CN" altLang="en-US" sz="5400" b="1" dirty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三</a:t>
            </a:r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）逐级审核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697038"/>
            <a:ext cx="1219200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组织单位收到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上报文件后，使用账号和密码登录报送系统，在“政府网站和栏目（系统）基本信息表”的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数据管理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页面中，将上报文件导入系统。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0334"/>
            <a:ext cx="12192000" cy="26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zh-CN" altLang="en-US" sz="5400" b="1" dirty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三</a:t>
            </a:r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）逐级审核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2034951"/>
            <a:ext cx="1103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导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入后的数据由相关组织单位在线逐级审核，如数据存在问题，须退回，由填报单位修改并重新上报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。 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9050"/>
            <a:ext cx="1218024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（四）办结通知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58929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省政府办公厅审核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通过政府网站和栏目（系统）基本信息后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，系统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会自动为每个网站生成唯一的“网站标识码”和“校验码”，并通过电子邮件通知“政府网站基本信息表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”中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填写的负责人和联系人。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31768"/>
            <a:ext cx="12192001" cy="19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38175" y="1863725"/>
            <a:ext cx="10679113" cy="2517775"/>
          </a:xfrm>
          <a:ln/>
        </p:spPr>
        <p:txBody>
          <a:bodyPr/>
          <a:lstStyle/>
          <a:p>
            <a:pPr eaLnBrk="1" hangingPunct="1"/>
            <a:r>
              <a:rPr lang="zh-CN" altLang="en-US" sz="60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三、检查整改阶段使用说明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11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38175" y="1863725"/>
            <a:ext cx="10679113" cy="2517775"/>
          </a:xfrm>
          <a:ln/>
        </p:spPr>
        <p:txBody>
          <a:bodyPr/>
          <a:lstStyle/>
          <a:p>
            <a:pPr eaLnBrk="1" hangingPunct="1"/>
            <a:r>
              <a:rPr lang="zh-CN" altLang="en-US" sz="60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一、系统基本情况介绍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6267450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流程说明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2032834" y="2310057"/>
            <a:ext cx="1949116" cy="31282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7528007" y="2310057"/>
            <a:ext cx="1949116" cy="31282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1274" y="2646942"/>
            <a:ext cx="161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（一）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填报单位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自查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92187" y="2658976"/>
            <a:ext cx="161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（二）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组织单位检查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5207541" y="3712428"/>
            <a:ext cx="1094874" cy="180777"/>
          </a:xfrm>
          <a:prstGeom prst="rightArrow">
            <a:avLst/>
          </a:prstGeom>
          <a:solidFill>
            <a:srgbClr val="C00000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3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（一）填报单位自查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96373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填报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单位打开客户端软件，选取“全国政府网站普查评分表”并新建数据，首先输入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“网站标识码”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和“校验码”，通过验证后，填写该网站的自查评分信息并保存。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表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单全部填写完成后，在保证互联网连接畅通的条件下，点击表单中的“提交”按钮，完成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评分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表的在线提交。 </a:t>
            </a:r>
          </a:p>
        </p:txBody>
      </p:sp>
    </p:spTree>
    <p:extLst>
      <p:ext uri="{BB962C8B-B14F-4D97-AF65-F5344CB8AC3E}">
        <p14:creationId xmlns:p14="http://schemas.microsoft.com/office/powerpoint/2010/main" val="36435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（一）填报单位自查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01763"/>
            <a:ext cx="9067800" cy="53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（一）填报单位自查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07" y="1401763"/>
            <a:ext cx="9182658" cy="5456237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4362450" y="3400424"/>
            <a:ext cx="4914900" cy="20288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5825" y="3676649"/>
            <a:ext cx="438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评分表一旦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提交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不可更改！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如需通过评分查找问题，可进行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自评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保存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。评分表可以多次填写及保存。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（二）组织单位检查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401763"/>
            <a:ext cx="12192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填报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单位提交自查表后，本级的组织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单位就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可以对其进行检查打分。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52675"/>
            <a:ext cx="12205450" cy="450532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 bwMode="auto">
          <a:xfrm flipH="1" flipV="1">
            <a:off x="4086226" y="3905250"/>
            <a:ext cx="2143124" cy="409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本框 7"/>
          <p:cNvSpPr txBox="1"/>
          <p:nvPr/>
        </p:nvSpPr>
        <p:spPr>
          <a:xfrm>
            <a:off x="6334125" y="4229100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待检查网站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0813"/>
            <a:ext cx="11777579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（二）组织单位检查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4017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组织单位根据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检查结果填写评分表信息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，组织单位评分时，无法看到填报单位自评情况。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825"/>
            <a:ext cx="121824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1" y="1313759"/>
            <a:ext cx="3552825" cy="2933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138" y="4655127"/>
            <a:ext cx="412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全国政府网站普查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4" y="-8582"/>
            <a:ext cx="5126182" cy="55783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76058" y="5918662"/>
            <a:ext cx="701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http://www.gov.cn/wzpc/2015/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3"/>
          <p:cNvSpPr>
            <a:spLocks noChangeArrowheads="1" noChangeShapeType="1" noTextEdit="1"/>
          </p:cNvSpPr>
          <p:nvPr/>
        </p:nvSpPr>
        <p:spPr bwMode="auto">
          <a:xfrm>
            <a:off x="3395663" y="2395538"/>
            <a:ext cx="5418137" cy="11699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5400" b="1" kern="10"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 </a:t>
            </a:r>
            <a:r>
              <a:rPr lang="en-US" altLang="zh-CN" sz="5400" b="1" kern="10" dirty="0"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zh-CN" altLang="en-US" sz="5400" b="1" kern="10">
              <a:ln w="19050" cmpd="sng">
                <a:solidFill>
                  <a:schemeClr val="bg1"/>
                </a:solidFill>
                <a:round/>
                <a:headEnd/>
                <a:tailEnd/>
              </a:ln>
              <a:solidFill>
                <a:srgbClr val="005E8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6267450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系统组成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7550"/>
            <a:ext cx="12192000" cy="53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6267450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使用主体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2403"/>
            <a:ext cx="12192000" cy="51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6267450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使用主体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9" y="1873134"/>
            <a:ext cx="12170841" cy="49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6267450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流程说明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254000" y="1293813"/>
            <a:ext cx="8501811" cy="5037137"/>
          </a:xfrm>
          <a:ln/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政府网站及栏目基本信息表</a:t>
            </a:r>
            <a:endParaRPr lang="en-US" altLang="zh-CN" sz="2800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填报单位报送，组织单位逐级审核。</a:t>
            </a:r>
            <a:endParaRPr lang="en-US" sz="2800" b="1" dirty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全国政府网站普查评分表（自查）</a:t>
            </a:r>
            <a:endParaRPr lang="en-US" altLang="zh-CN" sz="2800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填报单位填报，仅限一次。</a:t>
            </a:r>
            <a:endParaRPr lang="en-US" altLang="zh-CN" sz="2800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全国政府网站普查评分表</a:t>
            </a: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（检查）</a:t>
            </a:r>
            <a:endParaRPr lang="en-US" altLang="zh-CN" sz="2800" b="1" dirty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组织单位填报，以网站以提交自查</a:t>
            </a:r>
            <a:endParaRPr lang="en-US" altLang="zh-CN" sz="2800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评分表为前提，仅限一次。</a:t>
            </a:r>
            <a:endParaRPr lang="en-US" sz="2800" b="1" dirty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8600536" y="1595887"/>
            <a:ext cx="2674189" cy="6383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8600533" y="3536410"/>
            <a:ext cx="2674189" cy="6383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8600534" y="5476934"/>
            <a:ext cx="2674189" cy="6383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04049" y="1684231"/>
            <a:ext cx="246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基本信息表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04049" y="3624754"/>
            <a:ext cx="246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自查评分表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04049" y="5565278"/>
            <a:ext cx="246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检查评分表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9937627" y="2320506"/>
            <a:ext cx="0" cy="11473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3"/>
          <p:cNvCxnSpPr/>
          <p:nvPr/>
        </p:nvCxnSpPr>
        <p:spPr bwMode="auto">
          <a:xfrm>
            <a:off x="9937627" y="4249947"/>
            <a:ext cx="0" cy="11473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文本框 8"/>
          <p:cNvSpPr txBox="1"/>
          <p:nvPr/>
        </p:nvSpPr>
        <p:spPr>
          <a:xfrm>
            <a:off x="7479102" y="2544792"/>
            <a:ext cx="223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生成网站标识码和校验码，实现关联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6267450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表单状态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254000" y="1622110"/>
            <a:ext cx="11938000" cy="5037137"/>
          </a:xfrm>
          <a:ln/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基本信息表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“未提交”，表示本级组织单位已导入表单数据，未进行本级审核。</a:t>
            </a:r>
            <a:endParaRPr lang="en-US" altLang="zh-CN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“已审核”，表示本级组织单位已审核通过，上级组织单位正在审核。</a:t>
            </a:r>
            <a:endParaRPr lang="en-US" altLang="zh-CN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“未审核”，表示该表单需要本组织单位审核。</a:t>
            </a:r>
            <a:r>
              <a:rPr 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“已退回”，</a:t>
            </a:r>
            <a:r>
              <a:rPr lang="zh-CN" altLang="en-US" b="1" dirty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表示</a:t>
            </a: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所填表单已被上级组织单位退回。</a:t>
            </a:r>
            <a:endParaRPr lang="en-US" altLang="zh-CN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“已办结”，表示表单已被上级组织单位逐级审核通过，填报完成。</a:t>
            </a:r>
            <a:endParaRPr lang="en-US" b="1" dirty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408796" y="3226278"/>
            <a:ext cx="11628408" cy="1345721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4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50813"/>
            <a:ext cx="6267450" cy="1017587"/>
          </a:xfrm>
          <a:ln/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5E8A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表单状态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614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254000" y="1622110"/>
            <a:ext cx="11938000" cy="5037137"/>
          </a:xfrm>
          <a:ln/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自查评分表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“已自评”，表示填报单位已经完成自查评分。</a:t>
            </a:r>
            <a:endParaRPr lang="en-US" altLang="zh-CN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检查评分表</a:t>
            </a:r>
            <a:endParaRPr lang="en-US" altLang="zh-CN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“未提交”，表示组织单位已新建检查评分数据，尚未提交。</a:t>
            </a:r>
            <a:endParaRPr lang="en-US" altLang="zh-CN" b="1" dirty="0" smtClean="0">
              <a:solidFill>
                <a:srgbClr val="005E8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“已检查”，表示组织单位已确认提交，检查评分表填报完成。</a:t>
            </a:r>
            <a:r>
              <a:rPr lang="en-US" b="1" dirty="0" smtClean="0">
                <a:solidFill>
                  <a:srgbClr val="005E8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flipV="1">
            <a:off x="0" y="1276350"/>
            <a:ext cx="12192000" cy="17463"/>
          </a:xfrm>
          <a:prstGeom prst="line">
            <a:avLst/>
          </a:prstGeom>
          <a:noFill/>
          <a:ln w="25400" cmpd="sng">
            <a:solidFill>
              <a:srgbClr val="005E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018CCB"/>
      </a:accent2>
      <a:accent3>
        <a:srgbClr val="FFFFFF"/>
      </a:accent3>
      <a:accent4>
        <a:srgbClr val="000000"/>
      </a:accent4>
      <a:accent5>
        <a:srgbClr val="E2AAAA"/>
      </a:accent5>
      <a:accent6>
        <a:srgbClr val="017EB8"/>
      </a:accent6>
      <a:hlink>
        <a:srgbClr val="99CC00"/>
      </a:hlink>
      <a:folHlink>
        <a:srgbClr val="FF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018CCB"/>
      </a:accent2>
      <a:accent3>
        <a:srgbClr val="FFFFFF"/>
      </a:accent3>
      <a:accent4>
        <a:srgbClr val="000000"/>
      </a:accent4>
      <a:accent5>
        <a:srgbClr val="E2AAAA"/>
      </a:accent5>
      <a:accent6>
        <a:srgbClr val="017EB8"/>
      </a:accent6>
      <a:hlink>
        <a:srgbClr val="99CC00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Pages>0</Pages>
  <Words>1390</Words>
  <Characters>0</Characters>
  <Application>Microsoft Office PowerPoint</Application>
  <DocSecurity>0</DocSecurity>
  <PresentationFormat>宽屏</PresentationFormat>
  <Lines>0</Lines>
  <Paragraphs>195</Paragraphs>
  <Slides>37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方正小标宋简体</vt:lpstr>
      <vt:lpstr>黑体</vt:lpstr>
      <vt:lpstr>宋体</vt:lpstr>
      <vt:lpstr>Arial</vt:lpstr>
      <vt:lpstr>Wingdings</vt:lpstr>
      <vt:lpstr>Default Design</vt:lpstr>
      <vt:lpstr>PowerPoint 演示文稿</vt:lpstr>
      <vt:lpstr>PowerPoint 演示文稿</vt:lpstr>
      <vt:lpstr>一、系统基本情况介绍</vt:lpstr>
      <vt:lpstr>系统组成</vt:lpstr>
      <vt:lpstr>使用主体</vt:lpstr>
      <vt:lpstr>使用主体</vt:lpstr>
      <vt:lpstr>流程说明</vt:lpstr>
      <vt:lpstr>表单状态</vt:lpstr>
      <vt:lpstr>表单状态</vt:lpstr>
      <vt:lpstr>二、统计摸底阶段使用说明</vt:lpstr>
      <vt:lpstr>流程说明</vt:lpstr>
      <vt:lpstr>（一）下载客户端软件</vt:lpstr>
      <vt:lpstr>（二）填报政府网站和栏目基本信息</vt:lpstr>
      <vt:lpstr>（二）填报政府网站和栏目基本信息</vt:lpstr>
      <vt:lpstr>（二）填报政府网站和栏目基本信息</vt:lpstr>
      <vt:lpstr>（二）填报政府网站和栏目基本信息</vt:lpstr>
      <vt:lpstr>PowerPoint 演示文稿</vt:lpstr>
      <vt:lpstr>（二）填报政府网站和栏目基本信息</vt:lpstr>
      <vt:lpstr>（二）填报政府网站和栏目基本信息</vt:lpstr>
      <vt:lpstr>（二）填报政府网站和栏目基本信息</vt:lpstr>
      <vt:lpstr>（二）填报政府网站和栏目基本信息</vt:lpstr>
      <vt:lpstr>（二）填报政府网站和栏目基本信息</vt:lpstr>
      <vt:lpstr>（二）填报政府网站和栏目基本信息</vt:lpstr>
      <vt:lpstr>（二）填报政府网站和栏目基本信息</vt:lpstr>
      <vt:lpstr>（二）填报政府网站和栏目基本信息</vt:lpstr>
      <vt:lpstr>（三）逐级审核</vt:lpstr>
      <vt:lpstr>（三）逐级审核</vt:lpstr>
      <vt:lpstr>（四）办结通知</vt:lpstr>
      <vt:lpstr>三、检查整改阶段使用说明</vt:lpstr>
      <vt:lpstr>流程说明</vt:lpstr>
      <vt:lpstr>（一）填报单位自查</vt:lpstr>
      <vt:lpstr>（一）填报单位自查</vt:lpstr>
      <vt:lpstr>（一）填报单位自查</vt:lpstr>
      <vt:lpstr>（二）组织单位检查</vt:lpstr>
      <vt:lpstr>（二）组织单位检查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盛甫</dc:creator>
  <cp:lastModifiedBy>shengfu</cp:lastModifiedBy>
  <cp:revision>870</cp:revision>
  <dcterms:created xsi:type="dcterms:W3CDTF">2014-04-15T14:46:00Z</dcterms:created>
  <dcterms:modified xsi:type="dcterms:W3CDTF">2015-04-16T05:31:29Z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