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8.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9.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0.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1.xml" ContentType="application/vnd.openxmlformats-officedocument.presentationml.notesSlide+xml"/>
  <Override PartName="/ppt/tags/tag3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4" r:id="rId2"/>
    <p:sldMasterId id="2147483667" r:id="rId3"/>
    <p:sldMasterId id="2147483673" r:id="rId4"/>
  </p:sldMasterIdLst>
  <p:notesMasterIdLst>
    <p:notesMasterId r:id="rId28"/>
  </p:notesMasterIdLst>
  <p:handoutMasterIdLst>
    <p:handoutMasterId r:id="rId29"/>
  </p:handoutMasterIdLst>
  <p:sldIdLst>
    <p:sldId id="11828830" r:id="rId5"/>
    <p:sldId id="11828831" r:id="rId6"/>
    <p:sldId id="11828832" r:id="rId7"/>
    <p:sldId id="11828623" r:id="rId8"/>
    <p:sldId id="11828833" r:id="rId9"/>
    <p:sldId id="11828649" r:id="rId10"/>
    <p:sldId id="11828834" r:id="rId11"/>
    <p:sldId id="11828577" r:id="rId12"/>
    <p:sldId id="11089797" r:id="rId13"/>
    <p:sldId id="11828799" r:id="rId14"/>
    <p:sldId id="11828800" r:id="rId15"/>
    <p:sldId id="11828801" r:id="rId16"/>
    <p:sldId id="11828802" r:id="rId17"/>
    <p:sldId id="11828652" r:id="rId18"/>
    <p:sldId id="11828651" r:id="rId19"/>
    <p:sldId id="11828653" r:id="rId20"/>
    <p:sldId id="11828654" r:id="rId21"/>
    <p:sldId id="11828720" r:id="rId22"/>
    <p:sldId id="11828893" r:id="rId23"/>
    <p:sldId id="11828872" r:id="rId24"/>
    <p:sldId id="11828836" r:id="rId25"/>
    <p:sldId id="11828547" r:id="rId26"/>
    <p:sldId id="11828837" r:id="rId27"/>
  </p:sldIdLst>
  <p:sldSz cx="12192000" cy="6858000"/>
  <p:notesSz cx="6797675" cy="9926638"/>
  <p:custDataLst>
    <p:tags r:id="rId30"/>
  </p:custDataLst>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7530" algn="l" defTabSz="913765" rtl="0" eaLnBrk="1" latinLnBrk="0" hangingPunct="1">
      <a:defRPr sz="1800" kern="1200">
        <a:solidFill>
          <a:schemeClr val="tx1"/>
        </a:solidFill>
        <a:latin typeface="+mn-lt"/>
        <a:ea typeface="+mn-ea"/>
        <a:cs typeface="+mn-cs"/>
      </a:defRPr>
    </a:lvl5pPr>
    <a:lvl6pPr marL="2284730"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8495" algn="l" defTabSz="913765" rtl="0" eaLnBrk="1" latinLnBrk="0" hangingPunct="1">
      <a:defRPr sz="1800" kern="1200">
        <a:solidFill>
          <a:schemeClr val="tx1"/>
        </a:solidFill>
        <a:latin typeface="+mn-lt"/>
        <a:ea typeface="+mn-ea"/>
        <a:cs typeface="+mn-cs"/>
      </a:defRPr>
    </a:lvl8pPr>
    <a:lvl9pPr marL="3655695" algn="l" defTabSz="91376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新一代核心系统建设推进工作小组" initials="c" lastIdx="11" clrIdx="0"/>
  <p:cmAuthor id="7" name="Meng Jiangbo" initials="M" lastIdx="1" clrIdx="1"/>
  <p:cmAuthor id="1" name="王 环宇" initials="王" lastIdx="3" clrIdx="0"/>
  <p:cmAuthor id="2" name="作者" initials="A" lastIdx="0" clrIdx="1"/>
  <p:cmAuthor id="5" name="贾慧" initials="j" lastIdx="5" clrIdx="5"/>
  <p:cmAuthor id="6" name="黄伟" initials="c" lastIdx="1" clrIdx="6"/>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178AA1"/>
    <a:srgbClr val="ED9737"/>
    <a:srgbClr val="F1F5F9"/>
    <a:srgbClr val="0165C5"/>
    <a:srgbClr val="0B67C7"/>
    <a:srgbClr val="0C6DCA"/>
    <a:srgbClr val="1E96AE"/>
    <a:srgbClr val="7EC0FD"/>
    <a:srgbClr val="00A3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522" autoAdjust="0"/>
    <p:restoredTop sz="95664" autoAdjust="0"/>
  </p:normalViewPr>
  <p:slideViewPr>
    <p:cSldViewPr snapToGrid="0" snapToObjects="1">
      <p:cViewPr varScale="1">
        <p:scale>
          <a:sx n="85" d="100"/>
          <a:sy n="85" d="100"/>
        </p:scale>
        <p:origin x="76" y="392"/>
      </p:cViewPr>
      <p:guideLst/>
    </p:cSldViewPr>
  </p:slideViewPr>
  <p:outlineViewPr>
    <p:cViewPr>
      <p:scale>
        <a:sx n="33" d="100"/>
        <a:sy n="33" d="100"/>
      </p:scale>
      <p:origin x="0" y="-4074"/>
    </p:cViewPr>
  </p:outlineViewPr>
  <p:notesTextViewPr>
    <p:cViewPr>
      <p:scale>
        <a:sx n="66" d="100"/>
        <a:sy n="66" d="100"/>
      </p:scale>
      <p:origin x="0" y="0"/>
    </p:cViewPr>
  </p:notesTextViewPr>
  <p:sorterViewPr>
    <p:cViewPr>
      <p:scale>
        <a:sx n="100" d="100"/>
        <a:sy n="100" d="100"/>
      </p:scale>
      <p:origin x="0" y="0"/>
    </p:cViewPr>
  </p:sorterViewPr>
  <p:notesViewPr>
    <p:cSldViewPr snapToGrid="0" snapToObjects="1">
      <p:cViewPr varScale="1">
        <p:scale>
          <a:sx n="80" d="100"/>
          <a:sy n="80" d="100"/>
        </p:scale>
        <p:origin x="401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19748" cy="540650"/>
          </a:xfrm>
          <a:prstGeom prst="rect">
            <a:avLst/>
          </a:prstGeom>
        </p:spPr>
        <p:txBody>
          <a:bodyPr vert="horz" lIns="91440" tIns="45720" rIns="91440" bIns="45720" rtlCol="0"/>
          <a:lstStyle>
            <a:lvl1pPr algn="l">
              <a:defRPr sz="1180"/>
            </a:lvl1pPr>
          </a:lstStyle>
          <a:p>
            <a:endParaRPr lang="zh-CN" altLang="en-US"/>
          </a:p>
        </p:txBody>
      </p:sp>
      <p:sp>
        <p:nvSpPr>
          <p:cNvPr id="3" name="日期占位符 2"/>
          <p:cNvSpPr>
            <a:spLocks noGrp="1"/>
          </p:cNvSpPr>
          <p:nvPr>
            <p:ph type="dt" sz="quarter" idx="1"/>
          </p:nvPr>
        </p:nvSpPr>
        <p:spPr>
          <a:xfrm>
            <a:off x="3816573" y="0"/>
            <a:ext cx="2919748" cy="540650"/>
          </a:xfrm>
          <a:prstGeom prst="rect">
            <a:avLst/>
          </a:prstGeom>
        </p:spPr>
        <p:txBody>
          <a:bodyPr vert="horz" lIns="91440" tIns="45720" rIns="91440" bIns="45720" rtlCol="0"/>
          <a:lstStyle>
            <a:lvl1pPr algn="r">
              <a:defRPr sz="1180"/>
            </a:lvl1pPr>
          </a:lstStyle>
          <a:p>
            <a:fld id="{0F9B84EA-7D68-4D60-9CB1-D50884785D1C}" type="datetimeFigureOut">
              <a:rPr lang="zh-CN" altLang="en-US" smtClean="0"/>
              <a:t>2022/11/27</a:t>
            </a:fld>
            <a:endParaRPr lang="zh-CN" altLang="en-US"/>
          </a:p>
        </p:txBody>
      </p:sp>
      <p:sp>
        <p:nvSpPr>
          <p:cNvPr id="4" name="页脚占位符 3"/>
          <p:cNvSpPr>
            <a:spLocks noGrp="1"/>
          </p:cNvSpPr>
          <p:nvPr>
            <p:ph type="ftr" sz="quarter" idx="2"/>
          </p:nvPr>
        </p:nvSpPr>
        <p:spPr>
          <a:xfrm>
            <a:off x="0" y="10234923"/>
            <a:ext cx="2919748" cy="540649"/>
          </a:xfrm>
          <a:prstGeom prst="rect">
            <a:avLst/>
          </a:prstGeom>
        </p:spPr>
        <p:txBody>
          <a:bodyPr vert="horz" lIns="91440" tIns="45720" rIns="91440" bIns="45720" rtlCol="0" anchor="b"/>
          <a:lstStyle>
            <a:lvl1pPr algn="l">
              <a:defRPr sz="1180"/>
            </a:lvl1pPr>
          </a:lstStyle>
          <a:p>
            <a:endParaRPr lang="zh-CN" altLang="en-US"/>
          </a:p>
        </p:txBody>
      </p:sp>
      <p:sp>
        <p:nvSpPr>
          <p:cNvPr id="5" name="灯片编号占位符 4"/>
          <p:cNvSpPr>
            <a:spLocks noGrp="1"/>
          </p:cNvSpPr>
          <p:nvPr>
            <p:ph type="sldNum" sz="quarter" idx="3"/>
          </p:nvPr>
        </p:nvSpPr>
        <p:spPr>
          <a:xfrm>
            <a:off x="3816573" y="10234923"/>
            <a:ext cx="2919748" cy="540649"/>
          </a:xfrm>
          <a:prstGeom prst="rect">
            <a:avLst/>
          </a:prstGeom>
        </p:spPr>
        <p:txBody>
          <a:bodyPr vert="horz" lIns="91440" tIns="45720" rIns="91440" bIns="45720" rtlCol="0" anchor="b"/>
          <a:lstStyle>
            <a:lvl1pPr algn="r">
              <a:defRPr sz="118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1"/>
            <a:ext cx="2945659" cy="498055"/>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50444" y="1"/>
            <a:ext cx="2945659" cy="498055"/>
          </a:xfrm>
          <a:prstGeom prst="rect">
            <a:avLst/>
          </a:prstGeom>
        </p:spPr>
        <p:txBody>
          <a:bodyPr vert="horz" lIns="91440" tIns="45720" rIns="91440" bIns="45720" rtlCol="0"/>
          <a:lstStyle>
            <a:lvl1pPr algn="r">
              <a:defRPr sz="1200"/>
            </a:lvl1pPr>
          </a:lstStyle>
          <a:p>
            <a:fld id="{43C2C375-4F6B-F144-B9AF-BA561424839D}" type="datetimeFigureOut">
              <a:rPr kumimoji="1" lang="zh-CN" altLang="en-US" smtClean="0"/>
              <a:t>2022/11/27</a:t>
            </a:fld>
            <a:endParaRPr kumimoji="1"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kumimoji="1" lang="zh-CN" altLang="en-US"/>
              <a:t>编辑母版文本样式</a:t>
            </a:r>
          </a:p>
          <a:p>
            <a:pPr lvl="1"/>
            <a:r>
              <a:rPr kumimoji="1" lang="zh-CN" altLang="en-US"/>
              <a:t>第二级</a:t>
            </a:r>
          </a:p>
          <a:p>
            <a:pPr lvl="2"/>
            <a:r>
              <a:rPr kumimoji="1" lang="zh-CN" altLang="en-US"/>
              <a:t>第三级</a:t>
            </a:r>
          </a:p>
          <a:p>
            <a:pPr lvl="3"/>
            <a:r>
              <a:rPr kumimoji="1" lang="zh-CN" altLang="en-US"/>
              <a:t>第四级</a:t>
            </a:r>
          </a:p>
          <a:p>
            <a:pPr lvl="4"/>
            <a:r>
              <a:rPr kumimoji="1" lang="zh-CN" altLang="en-US"/>
              <a:t>第五级</a:t>
            </a:r>
          </a:p>
        </p:txBody>
      </p:sp>
      <p:sp>
        <p:nvSpPr>
          <p:cNvPr id="6" name="页脚占位符 5"/>
          <p:cNvSpPr>
            <a:spLocks noGrp="1"/>
          </p:cNvSpPr>
          <p:nvPr>
            <p:ph type="ftr" sz="quarter" idx="4"/>
          </p:nvPr>
        </p:nvSpPr>
        <p:spPr>
          <a:xfrm>
            <a:off x="1" y="9428584"/>
            <a:ext cx="2945659" cy="498054"/>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50444" y="9428584"/>
            <a:ext cx="2945659" cy="498054"/>
          </a:xfrm>
          <a:prstGeom prst="rect">
            <a:avLst/>
          </a:prstGeom>
        </p:spPr>
        <p:txBody>
          <a:bodyPr vert="horz" lIns="91440" tIns="45720" rIns="91440" bIns="45720" rtlCol="0" anchor="b"/>
          <a:lstStyle>
            <a:lvl1pPr algn="r">
              <a:defRPr sz="1200"/>
            </a:lvl1pPr>
          </a:lstStyle>
          <a:p>
            <a:fld id="{2F61A4C3-8031-BF46-9607-0CFF4CDD1E5C}"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3765" rtl="0" eaLnBrk="1" latinLnBrk="0" hangingPunct="1">
      <a:defRPr sz="1200" kern="1200">
        <a:solidFill>
          <a:schemeClr val="tx1"/>
        </a:solidFill>
        <a:latin typeface="+mn-lt"/>
        <a:ea typeface="+mn-ea"/>
        <a:cs typeface="+mn-cs"/>
      </a:defRPr>
    </a:lvl1pPr>
    <a:lvl2pPr marL="457200" algn="l" defTabSz="913765" rtl="0" eaLnBrk="1" latinLnBrk="0" hangingPunct="1">
      <a:defRPr sz="1200" kern="1200">
        <a:solidFill>
          <a:schemeClr val="tx1"/>
        </a:solidFill>
        <a:latin typeface="+mn-lt"/>
        <a:ea typeface="+mn-ea"/>
        <a:cs typeface="+mn-cs"/>
      </a:defRPr>
    </a:lvl2pPr>
    <a:lvl3pPr marL="913765" algn="l" defTabSz="913765" rtl="0" eaLnBrk="1" latinLnBrk="0" hangingPunct="1">
      <a:defRPr sz="1200" kern="1200">
        <a:solidFill>
          <a:schemeClr val="tx1"/>
        </a:solidFill>
        <a:latin typeface="+mn-lt"/>
        <a:ea typeface="+mn-ea"/>
        <a:cs typeface="+mn-cs"/>
      </a:defRPr>
    </a:lvl3pPr>
    <a:lvl4pPr marL="1370965" algn="l" defTabSz="913765" rtl="0" eaLnBrk="1" latinLnBrk="0" hangingPunct="1">
      <a:defRPr sz="1200" kern="1200">
        <a:solidFill>
          <a:schemeClr val="tx1"/>
        </a:solidFill>
        <a:latin typeface="+mn-lt"/>
        <a:ea typeface="+mn-ea"/>
        <a:cs typeface="+mn-cs"/>
      </a:defRPr>
    </a:lvl4pPr>
    <a:lvl5pPr marL="1827530" algn="l" defTabSz="913765" rtl="0" eaLnBrk="1" latinLnBrk="0" hangingPunct="1">
      <a:defRPr sz="1200" kern="1200">
        <a:solidFill>
          <a:schemeClr val="tx1"/>
        </a:solidFill>
        <a:latin typeface="+mn-lt"/>
        <a:ea typeface="+mn-ea"/>
        <a:cs typeface="+mn-cs"/>
      </a:defRPr>
    </a:lvl5pPr>
    <a:lvl6pPr marL="2284730" algn="l" defTabSz="913765" rtl="0" eaLnBrk="1" latinLnBrk="0" hangingPunct="1">
      <a:defRPr sz="1200" kern="1200">
        <a:solidFill>
          <a:schemeClr val="tx1"/>
        </a:solidFill>
        <a:latin typeface="+mn-lt"/>
        <a:ea typeface="+mn-ea"/>
        <a:cs typeface="+mn-cs"/>
      </a:defRPr>
    </a:lvl6pPr>
    <a:lvl7pPr marL="2741930" algn="l" defTabSz="913765" rtl="0" eaLnBrk="1" latinLnBrk="0" hangingPunct="1">
      <a:defRPr sz="1200" kern="1200">
        <a:solidFill>
          <a:schemeClr val="tx1"/>
        </a:solidFill>
        <a:latin typeface="+mn-lt"/>
        <a:ea typeface="+mn-ea"/>
        <a:cs typeface="+mn-cs"/>
      </a:defRPr>
    </a:lvl7pPr>
    <a:lvl8pPr marL="3198495" algn="l" defTabSz="913765" rtl="0" eaLnBrk="1" latinLnBrk="0" hangingPunct="1">
      <a:defRPr sz="1200" kern="1200">
        <a:solidFill>
          <a:schemeClr val="tx1"/>
        </a:solidFill>
        <a:latin typeface="+mn-lt"/>
        <a:ea typeface="+mn-ea"/>
        <a:cs typeface="+mn-cs"/>
      </a:defRPr>
    </a:lvl8pPr>
    <a:lvl9pPr marL="3655695" algn="l" defTabSz="9137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800" kern="100" dirty="0">
              <a:effectLst/>
              <a:latin typeface="Calibri" panose="020F050202020403020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55F2F09-2500-40AC-A9E6-561FAA14438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2B2A00E-6E50-4886-800C-72A2EF49165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2B2A00E-6E50-4886-800C-72A2EF49165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2B2A00E-6E50-4886-800C-72A2EF49165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2B2A00E-6E50-4886-800C-72A2EF49165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2B2A00E-6E50-4886-800C-72A2EF49165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2B2A00E-6E50-4886-800C-72A2EF49165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800" kern="100" dirty="0">
              <a:effectLst/>
              <a:latin typeface="Calibri" panose="020F050202020403020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55F2F09-2500-40AC-A9E6-561FAA14438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2B2A00E-6E50-4886-800C-72A2EF49165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dirty="0"/>
          </a:p>
        </p:txBody>
      </p:sp>
      <p:sp>
        <p:nvSpPr>
          <p:cNvPr id="4" name="灯片编号占位符 3"/>
          <p:cNvSpPr>
            <a:spLocks noGrp="1"/>
          </p:cNvSpPr>
          <p:nvPr>
            <p:ph type="sldNum" sz="quarter" idx="5"/>
          </p:nvPr>
        </p:nvSpPr>
        <p:spPr/>
        <p:txBody>
          <a:bodyPr/>
          <a:lstStyle/>
          <a:p>
            <a:fld id="{2F61A4C3-8031-BF46-9607-0CFF4CDD1E5C}" type="slidenum">
              <a:rPr kumimoji="1" lang="zh-CN" altLang="en-US" smtClean="0"/>
              <a:t>4</a:t>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800" kern="100" dirty="0">
              <a:effectLst/>
              <a:latin typeface="Calibri" panose="020F050202020403020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55F2F09-2500-40AC-A9E6-561FAA14438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800" kern="100" dirty="0">
              <a:effectLst/>
              <a:latin typeface="Calibri" panose="020F050202020403020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55F2F09-2500-40AC-A9E6-561FAA14438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dirty="0"/>
          </a:p>
        </p:txBody>
      </p:sp>
      <p:sp>
        <p:nvSpPr>
          <p:cNvPr id="4" name="灯片编号占位符 3"/>
          <p:cNvSpPr>
            <a:spLocks noGrp="1"/>
          </p:cNvSpPr>
          <p:nvPr>
            <p:ph type="sldNum" sz="quarter" idx="5"/>
          </p:nvPr>
        </p:nvSpPr>
        <p:spPr/>
        <p:txBody>
          <a:bodyPr/>
          <a:lstStyle/>
          <a:p>
            <a:fld id="{2F61A4C3-8031-BF46-9607-0CFF4CDD1E5C}" type="slidenum">
              <a:rPr kumimoji="1" lang="zh-CN" altLang="en-US" smtClean="0"/>
              <a:t>6</a:t>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800" kern="100" dirty="0">
              <a:effectLst/>
              <a:latin typeface="Calibri" panose="020F050202020403020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55F2F09-2500-40AC-A9E6-561FAA14438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2B2A00E-6E50-4886-800C-72A2EF49165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2B2A00E-6E50-4886-800C-72A2EF49165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3" name="标题 2"/>
          <p:cNvSpPr>
            <a:spLocks noGrp="1"/>
          </p:cNvSpPr>
          <p:nvPr>
            <p:ph type="title"/>
          </p:nvPr>
        </p:nvSpPr>
        <p:spPr>
          <a:xfrm>
            <a:off x="397625" y="211024"/>
            <a:ext cx="10515600" cy="358082"/>
          </a:xfrm>
          <a:prstGeom prst="rect">
            <a:avLst/>
          </a:prstGeom>
        </p:spPr>
        <p:txBody>
          <a:bodyPr/>
          <a:lstStyle>
            <a:lvl1pPr>
              <a:defRPr sz="2000" b="1"/>
            </a:lvl1pPr>
          </a:lstStyle>
          <a:p>
            <a:r>
              <a:rPr lang="zh-CN" altLang="en-US" dirty="0"/>
              <a:t>单击此处编辑母版标题样式</a:t>
            </a: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5A7BB200-1D95-5140-A1ED-4D171C8A437D}" type="datetimeFigureOut">
              <a:rPr kumimoji="1" lang="zh-CN" altLang="en-US" smtClean="0"/>
              <a:t>2022/11/27</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B7BAD3C8-FEFE-9340-AEA9-1963221EE53C}"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5A7BB200-1D95-5140-A1ED-4D171C8A437D}" type="datetimeFigureOut">
              <a:rPr kumimoji="1" lang="zh-CN" altLang="en-US" smtClean="0"/>
              <a:t>2022/11/27</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B7BAD3C8-FEFE-9340-AEA9-1963221EE53C}" type="slidenum">
              <a:rPr kumimoji="1" lang="zh-CN" altLang="en-US" smtClean="0"/>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A7BB200-1D95-5140-A1ED-4D171C8A437D}" type="datetimeFigureOut">
              <a:rPr kumimoji="1" lang="zh-CN" altLang="en-US" smtClean="0"/>
              <a:t>2022/11/27</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B7BAD3C8-FEFE-9340-AEA9-1963221EE53C}" type="slidenum">
              <a:rPr kumimoji="1" lang="zh-CN" altLang="en-US" smtClean="0"/>
              <a:t>‹#›</a:t>
            </a:fld>
            <a:endParaRPr kumimoji="1"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5A7BB200-1D95-5140-A1ED-4D171C8A437D}" type="datetimeFigureOut">
              <a:rPr kumimoji="1" lang="zh-CN" altLang="en-US" smtClean="0"/>
              <a:t>2022/11/27</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B7BAD3C8-FEFE-9340-AEA9-1963221EE53C}" type="slidenum">
              <a:rPr kumimoji="1" lang="zh-CN" altLang="en-US" smtClean="0"/>
              <a:t>‹#›</a:t>
            </a:fld>
            <a:endParaRPr kumimoji="1"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5A7BB200-1D95-5140-A1ED-4D171C8A437D}" type="datetimeFigureOut">
              <a:rPr kumimoji="1" lang="zh-CN" altLang="en-US" smtClean="0"/>
              <a:t>2022/11/27</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B7BAD3C8-FEFE-9340-AEA9-1963221EE53C}" type="slidenum">
              <a:rPr kumimoji="1" lang="zh-CN" altLang="en-US" smtClean="0"/>
              <a:t>‹#›</a:t>
            </a:fld>
            <a:endParaRPr kumimoji="1"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5A7BB200-1D95-5140-A1ED-4D171C8A437D}" type="datetimeFigureOut">
              <a:rPr kumimoji="1" lang="zh-CN" altLang="en-US" smtClean="0"/>
              <a:t>2022/11/27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B7BAD3C8-FEFE-9340-AEA9-1963221EE53C}" type="slidenum">
              <a:rPr kumimoji="1" lang="zh-CN" altLang="en-US" smtClean="0"/>
              <a:t>‹#›</a:t>
            </a:fld>
            <a:endParaRPr kumimoji="1"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5A7BB200-1D95-5140-A1ED-4D171C8A437D}" type="datetimeFigureOut">
              <a:rPr kumimoji="1" lang="zh-CN" altLang="en-US" smtClean="0"/>
              <a:t>2022/11/27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B7BAD3C8-FEFE-9340-AEA9-1963221EE53C}" type="slidenum">
              <a:rPr kumimoji="1" lang="zh-CN" altLang="en-US" smtClean="0"/>
              <a:t>‹#›</a:t>
            </a:fld>
            <a:endParaRPr kumimoji="1"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封面">
    <p:spTree>
      <p:nvGrpSpPr>
        <p:cNvPr id="1" name=""/>
        <p:cNvGrpSpPr/>
        <p:nvPr/>
      </p:nvGrpSpPr>
      <p:grpSpPr>
        <a:xfrm>
          <a:off x="0" y="0"/>
          <a:ext cx="0" cy="0"/>
          <a:chOff x="0" y="0"/>
          <a:chExt cx="0" cy="0"/>
        </a:xfrm>
      </p:grpSpPr>
    </p:spTree>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3" name="标题 2"/>
          <p:cNvSpPr>
            <a:spLocks noGrp="1"/>
          </p:cNvSpPr>
          <p:nvPr>
            <p:ph type="title"/>
          </p:nvPr>
        </p:nvSpPr>
        <p:spPr>
          <a:xfrm>
            <a:off x="397625" y="211024"/>
            <a:ext cx="10515600" cy="358082"/>
          </a:xfrm>
          <a:prstGeom prst="rect">
            <a:avLst/>
          </a:prstGeom>
        </p:spPr>
        <p:txBody>
          <a:bodyPr/>
          <a:lstStyle>
            <a:lvl1pPr>
              <a:defRPr sz="2000" b="1"/>
            </a:lvl1pPr>
          </a:lstStyle>
          <a:p>
            <a:r>
              <a:rPr lang="zh-CN" altLang="en-US" dirty="0"/>
              <a:t>单击此处编辑母版标题样式</a:t>
            </a:r>
          </a:p>
        </p:txBody>
      </p:sp>
    </p:spTree>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封面">
    <p:spTree>
      <p:nvGrpSpPr>
        <p:cNvPr id="1" name=""/>
        <p:cNvGrpSpPr/>
        <p:nvPr/>
      </p:nvGrpSpPr>
      <p:grpSpPr>
        <a:xfrm>
          <a:off x="0" y="0"/>
          <a:ext cx="0" cy="0"/>
          <a:chOff x="0" y="0"/>
          <a:chExt cx="0" cy="0"/>
        </a:xfrm>
      </p:grpSpPr>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封面">
    <p:spTree>
      <p:nvGrpSpPr>
        <p:cNvPr id="1" name=""/>
        <p:cNvGrpSpPr/>
        <p:nvPr/>
      </p:nvGrpSpPr>
      <p:grpSpPr>
        <a:xfrm>
          <a:off x="0" y="0"/>
          <a:ext cx="0" cy="0"/>
          <a:chOff x="0" y="0"/>
          <a:chExt cx="0" cy="0"/>
        </a:xfrm>
      </p:grpSpPr>
      <p:sp>
        <p:nvSpPr>
          <p:cNvPr id="17" name="任意多边形: 形状 16"/>
          <p:cNvSpPr/>
          <p:nvPr userDrawn="1"/>
        </p:nvSpPr>
        <p:spPr>
          <a:xfrm>
            <a:off x="0" y="2807982"/>
            <a:ext cx="1583750" cy="3179395"/>
          </a:xfrm>
          <a:custGeom>
            <a:avLst/>
            <a:gdLst>
              <a:gd name="connsiteX0" fmla="*/ 0 w 1252875"/>
              <a:gd name="connsiteY0" fmla="*/ 0 h 2515160"/>
              <a:gd name="connsiteX1" fmla="*/ 123651 w 1252875"/>
              <a:gd name="connsiteY1" fmla="*/ 6244 h 2515160"/>
              <a:gd name="connsiteX2" fmla="*/ 1252875 w 1252875"/>
              <a:gd name="connsiteY2" fmla="*/ 1257580 h 2515160"/>
              <a:gd name="connsiteX3" fmla="*/ 123651 w 1252875"/>
              <a:gd name="connsiteY3" fmla="*/ 2508916 h 2515160"/>
              <a:gd name="connsiteX4" fmla="*/ 0 w 1252875"/>
              <a:gd name="connsiteY4" fmla="*/ 2515160 h 2515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875" h="2515160">
                <a:moveTo>
                  <a:pt x="0" y="0"/>
                </a:moveTo>
                <a:lnTo>
                  <a:pt x="123651" y="6244"/>
                </a:lnTo>
                <a:cubicBezTo>
                  <a:pt x="757919" y="70658"/>
                  <a:pt x="1252875" y="606318"/>
                  <a:pt x="1252875" y="1257580"/>
                </a:cubicBezTo>
                <a:cubicBezTo>
                  <a:pt x="1252875" y="1908843"/>
                  <a:pt x="757919" y="2444503"/>
                  <a:pt x="123651" y="2508916"/>
                </a:cubicBezTo>
                <a:lnTo>
                  <a:pt x="0" y="2515160"/>
                </a:lnTo>
                <a:close/>
              </a:path>
            </a:pathLst>
          </a:custGeom>
          <a:gradFill>
            <a:gsLst>
              <a:gs pos="0">
                <a:srgbClr val="0165C5">
                  <a:alpha val="2000"/>
                </a:srgbClr>
              </a:gs>
              <a:gs pos="100000">
                <a:srgbClr val="F2F9FF">
                  <a:alpha val="2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18" name="任意多边形: 形状 17"/>
          <p:cNvSpPr/>
          <p:nvPr userDrawn="1"/>
        </p:nvSpPr>
        <p:spPr>
          <a:xfrm>
            <a:off x="2733914" y="5295998"/>
            <a:ext cx="4134465" cy="1591455"/>
          </a:xfrm>
          <a:custGeom>
            <a:avLst/>
            <a:gdLst>
              <a:gd name="connsiteX0" fmla="*/ 1936014 w 3872028"/>
              <a:gd name="connsiteY0" fmla="*/ 0 h 1490437"/>
              <a:gd name="connsiteX1" fmla="*/ 3851067 w 3872028"/>
              <a:gd name="connsiteY1" fmla="*/ 1408917 h 1490437"/>
              <a:gd name="connsiteX2" fmla="*/ 3872028 w 3872028"/>
              <a:gd name="connsiteY2" fmla="*/ 1490437 h 1490437"/>
              <a:gd name="connsiteX3" fmla="*/ 0 w 3872028"/>
              <a:gd name="connsiteY3" fmla="*/ 1490437 h 1490437"/>
              <a:gd name="connsiteX4" fmla="*/ 20961 w 3872028"/>
              <a:gd name="connsiteY4" fmla="*/ 1408917 h 1490437"/>
              <a:gd name="connsiteX5" fmla="*/ 1936014 w 3872028"/>
              <a:gd name="connsiteY5" fmla="*/ 0 h 149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2028" h="1490437">
                <a:moveTo>
                  <a:pt x="1936014" y="0"/>
                </a:moveTo>
                <a:cubicBezTo>
                  <a:pt x="2835812" y="0"/>
                  <a:pt x="3597185" y="592662"/>
                  <a:pt x="3851067" y="1408917"/>
                </a:cubicBezTo>
                <a:lnTo>
                  <a:pt x="3872028" y="1490437"/>
                </a:lnTo>
                <a:lnTo>
                  <a:pt x="0" y="1490437"/>
                </a:lnTo>
                <a:lnTo>
                  <a:pt x="20961" y="1408917"/>
                </a:lnTo>
                <a:cubicBezTo>
                  <a:pt x="274843" y="592662"/>
                  <a:pt x="1036217" y="0"/>
                  <a:pt x="1936014" y="0"/>
                </a:cubicBezTo>
                <a:close/>
              </a:path>
            </a:pathLst>
          </a:custGeom>
          <a:gradFill>
            <a:gsLst>
              <a:gs pos="0">
                <a:srgbClr val="0165C5">
                  <a:alpha val="2000"/>
                </a:srgbClr>
              </a:gs>
              <a:gs pos="100000">
                <a:srgbClr val="F2F9FF">
                  <a:alpha val="2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nvGrpSpPr>
          <p:cNvPr id="22" name="组合 21"/>
          <p:cNvGrpSpPr/>
          <p:nvPr userDrawn="1"/>
        </p:nvGrpSpPr>
        <p:grpSpPr>
          <a:xfrm>
            <a:off x="6561556" y="-304800"/>
            <a:ext cx="7221855" cy="6395720"/>
            <a:chOff x="5389435" y="-304798"/>
            <a:chExt cx="7221666" cy="6395847"/>
          </a:xfrm>
          <a:blipFill>
            <a:blip r:embed="rId2"/>
            <a:stretch>
              <a:fillRect/>
            </a:stretch>
          </a:blipFill>
        </p:grpSpPr>
        <p:sp>
          <p:nvSpPr>
            <p:cNvPr id="9" name="任意多边形: 形状 8"/>
            <p:cNvSpPr/>
            <p:nvPr/>
          </p:nvSpPr>
          <p:spPr>
            <a:xfrm rot="16200000">
              <a:off x="5802344" y="-717707"/>
              <a:ext cx="6395847" cy="7221666"/>
            </a:xfrm>
            <a:custGeom>
              <a:avLst/>
              <a:gdLst>
                <a:gd name="connsiteX0" fmla="*/ 6096001 w 6395847"/>
                <a:gd name="connsiteY0" fmla="*/ 7221665 h 7221666"/>
                <a:gd name="connsiteX1" fmla="*/ 6096001 w 6395847"/>
                <a:gd name="connsiteY1" fmla="*/ 7221666 h 7221666"/>
                <a:gd name="connsiteX2" fmla="*/ 3314700 w 6395847"/>
                <a:gd name="connsiteY2" fmla="*/ 7221666 h 7221666"/>
                <a:gd name="connsiteX3" fmla="*/ 2781301 w 6395847"/>
                <a:gd name="connsiteY3" fmla="*/ 7221666 h 7221666"/>
                <a:gd name="connsiteX4" fmla="*/ 0 w 6395847"/>
                <a:gd name="connsiteY4" fmla="*/ 7221666 h 7221666"/>
                <a:gd name="connsiteX5" fmla="*/ 0 w 6395847"/>
                <a:gd name="connsiteY5" fmla="*/ 3447952 h 7221666"/>
                <a:gd name="connsiteX6" fmla="*/ 1 w 6395847"/>
                <a:gd name="connsiteY6" fmla="*/ 3447952 h 7221666"/>
                <a:gd name="connsiteX7" fmla="*/ 1 w 6395847"/>
                <a:gd name="connsiteY7" fmla="*/ 3019060 h 7221666"/>
                <a:gd name="connsiteX8" fmla="*/ 279301 w 6395847"/>
                <a:gd name="connsiteY8" fmla="*/ 2344769 h 7221666"/>
                <a:gd name="connsiteX9" fmla="*/ 405446 w 6395847"/>
                <a:gd name="connsiteY9" fmla="*/ 2240690 h 7221666"/>
                <a:gd name="connsiteX10" fmla="*/ 404464 w 6395847"/>
                <a:gd name="connsiteY10" fmla="*/ 2239038 h 7221666"/>
                <a:gd name="connsiteX11" fmla="*/ 415115 w 6395847"/>
                <a:gd name="connsiteY11" fmla="*/ 2232712 h 7221666"/>
                <a:gd name="connsiteX12" fmla="*/ 420431 w 6395847"/>
                <a:gd name="connsiteY12" fmla="*/ 2228326 h 7221666"/>
                <a:gd name="connsiteX13" fmla="*/ 444464 w 6395847"/>
                <a:gd name="connsiteY13" fmla="*/ 2215281 h 7221666"/>
                <a:gd name="connsiteX14" fmla="*/ 3989796 w 6395847"/>
                <a:gd name="connsiteY14" fmla="*/ 109665 h 7221666"/>
                <a:gd name="connsiteX15" fmla="*/ 3993587 w 6395847"/>
                <a:gd name="connsiteY15" fmla="*/ 116048 h 7221666"/>
                <a:gd name="connsiteX16" fmla="*/ 4025229 w 6395847"/>
                <a:gd name="connsiteY16" fmla="*/ 96652 h 7221666"/>
                <a:gd name="connsiteX17" fmla="*/ 4920239 w 6395847"/>
                <a:gd name="connsiteY17" fmla="*/ 127915 h 7221666"/>
                <a:gd name="connsiteX18" fmla="*/ 5919213 w 6395847"/>
                <a:gd name="connsiteY18" fmla="*/ 704673 h 7221666"/>
                <a:gd name="connsiteX19" fmla="*/ 6030081 w 6395847"/>
                <a:gd name="connsiteY19" fmla="*/ 779366 h 7221666"/>
                <a:gd name="connsiteX20" fmla="*/ 6096000 w 6395847"/>
                <a:gd name="connsiteY20" fmla="*/ 838524 h 7221666"/>
                <a:gd name="connsiteX21" fmla="*/ 6096000 w 6395847"/>
                <a:gd name="connsiteY21" fmla="*/ 7221665 h 7221666"/>
                <a:gd name="connsiteX22" fmla="*/ 6221624 w 6395847"/>
                <a:gd name="connsiteY22" fmla="*/ 982469 h 7221666"/>
                <a:gd name="connsiteX23" fmla="*/ 6201936 w 6395847"/>
                <a:gd name="connsiteY23" fmla="*/ 954781 h 7221666"/>
                <a:gd name="connsiteX24" fmla="*/ 6210136 w 6395847"/>
                <a:gd name="connsiteY24" fmla="*/ 964466 h 7221666"/>
                <a:gd name="connsiteX25" fmla="*/ 6283768 w 6395847"/>
                <a:gd name="connsiteY25" fmla="*/ 1082992 h 7221666"/>
                <a:gd name="connsiteX26" fmla="*/ 6267120 w 6395847"/>
                <a:gd name="connsiteY26" fmla="*/ 1053774 h 7221666"/>
                <a:gd name="connsiteX27" fmla="*/ 6278411 w 6395847"/>
                <a:gd name="connsiteY27" fmla="*/ 1071469 h 7221666"/>
                <a:gd name="connsiteX28" fmla="*/ 6372765 w 6395847"/>
                <a:gd name="connsiteY28" fmla="*/ 1326510 h 7221666"/>
                <a:gd name="connsiteX29" fmla="*/ 6365409 w 6395847"/>
                <a:gd name="connsiteY29" fmla="*/ 1293851 h 7221666"/>
                <a:gd name="connsiteX30" fmla="*/ 6369173 w 6395847"/>
                <a:gd name="connsiteY30" fmla="*/ 1305870 h 7221666"/>
                <a:gd name="connsiteX31" fmla="*/ 6391257 w 6395847"/>
                <a:gd name="connsiteY31" fmla="*/ 1442433 h 7221666"/>
                <a:gd name="connsiteX32" fmla="*/ 6387139 w 6395847"/>
                <a:gd name="connsiteY32" fmla="*/ 1409114 h 7221666"/>
                <a:gd name="connsiteX33" fmla="*/ 6390749 w 6395847"/>
                <a:gd name="connsiteY33" fmla="*/ 1429863 h 7221666"/>
                <a:gd name="connsiteX34" fmla="*/ 6395847 w 6395847"/>
                <a:gd name="connsiteY34" fmla="*/ 1556116 h 7221666"/>
                <a:gd name="connsiteX35" fmla="*/ 6268252 w 6395847"/>
                <a:gd name="connsiteY35" fmla="*/ 2007304 h 7221666"/>
                <a:gd name="connsiteX36" fmla="*/ 6096001 w 6395847"/>
                <a:gd name="connsiteY36" fmla="*/ 2305652 h 7221666"/>
                <a:gd name="connsiteX37" fmla="*/ 6096001 w 6395847"/>
                <a:gd name="connsiteY37" fmla="*/ 2305651 h 7221666"/>
                <a:gd name="connsiteX38" fmla="*/ 6268252 w 6395847"/>
                <a:gd name="connsiteY38" fmla="*/ 2007303 h 7221666"/>
                <a:gd name="connsiteX39" fmla="*/ 6385798 w 6395847"/>
                <a:gd name="connsiteY39" fmla="*/ 1671419 h 7221666"/>
                <a:gd name="connsiteX40" fmla="*/ 6395847 w 6395847"/>
                <a:gd name="connsiteY40" fmla="*/ 1556116 h 722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95847" h="7221666">
                  <a:moveTo>
                    <a:pt x="6096001" y="7221665"/>
                  </a:moveTo>
                  <a:lnTo>
                    <a:pt x="6096001" y="7221666"/>
                  </a:lnTo>
                  <a:lnTo>
                    <a:pt x="3314700" y="7221666"/>
                  </a:lnTo>
                  <a:lnTo>
                    <a:pt x="2781301" y="7221666"/>
                  </a:lnTo>
                  <a:lnTo>
                    <a:pt x="0" y="7221666"/>
                  </a:lnTo>
                  <a:lnTo>
                    <a:pt x="0" y="3447952"/>
                  </a:lnTo>
                  <a:lnTo>
                    <a:pt x="1" y="3447952"/>
                  </a:lnTo>
                  <a:lnTo>
                    <a:pt x="1" y="3019060"/>
                  </a:lnTo>
                  <a:cubicBezTo>
                    <a:pt x="1" y="2755733"/>
                    <a:pt x="106735" y="2517335"/>
                    <a:pt x="279301" y="2344769"/>
                  </a:cubicBezTo>
                  <a:lnTo>
                    <a:pt x="405446" y="2240690"/>
                  </a:lnTo>
                  <a:lnTo>
                    <a:pt x="404464" y="2239038"/>
                  </a:lnTo>
                  <a:lnTo>
                    <a:pt x="415115" y="2232712"/>
                  </a:lnTo>
                  <a:lnTo>
                    <a:pt x="420431" y="2228326"/>
                  </a:lnTo>
                  <a:lnTo>
                    <a:pt x="444464" y="2215281"/>
                  </a:lnTo>
                  <a:lnTo>
                    <a:pt x="3989796" y="109665"/>
                  </a:lnTo>
                  <a:lnTo>
                    <a:pt x="3993587" y="116048"/>
                  </a:lnTo>
                  <a:lnTo>
                    <a:pt x="4025229" y="96652"/>
                  </a:lnTo>
                  <a:cubicBezTo>
                    <a:pt x="4300466" y="-37338"/>
                    <a:pt x="4635179" y="-36664"/>
                    <a:pt x="4920239" y="127915"/>
                  </a:cubicBezTo>
                  <a:lnTo>
                    <a:pt x="5919213" y="704673"/>
                  </a:lnTo>
                  <a:cubicBezTo>
                    <a:pt x="5958409" y="727303"/>
                    <a:pt x="5995390" y="752295"/>
                    <a:pt x="6030081" y="779366"/>
                  </a:cubicBezTo>
                  <a:lnTo>
                    <a:pt x="6096000" y="838524"/>
                  </a:lnTo>
                  <a:lnTo>
                    <a:pt x="6096000" y="7221665"/>
                  </a:lnTo>
                  <a:close/>
                  <a:moveTo>
                    <a:pt x="6221624" y="982469"/>
                  </a:moveTo>
                  <a:lnTo>
                    <a:pt x="6201936" y="954781"/>
                  </a:lnTo>
                  <a:lnTo>
                    <a:pt x="6210136" y="964466"/>
                  </a:lnTo>
                  <a:close/>
                  <a:moveTo>
                    <a:pt x="6283768" y="1082992"/>
                  </a:moveTo>
                  <a:lnTo>
                    <a:pt x="6267120" y="1053774"/>
                  </a:lnTo>
                  <a:lnTo>
                    <a:pt x="6278411" y="1071469"/>
                  </a:lnTo>
                  <a:close/>
                  <a:moveTo>
                    <a:pt x="6372765" y="1326510"/>
                  </a:moveTo>
                  <a:lnTo>
                    <a:pt x="6365409" y="1293851"/>
                  </a:lnTo>
                  <a:lnTo>
                    <a:pt x="6369173" y="1305870"/>
                  </a:lnTo>
                  <a:close/>
                  <a:moveTo>
                    <a:pt x="6391257" y="1442433"/>
                  </a:moveTo>
                  <a:lnTo>
                    <a:pt x="6387139" y="1409114"/>
                  </a:lnTo>
                  <a:lnTo>
                    <a:pt x="6390749" y="1429863"/>
                  </a:lnTo>
                  <a:close/>
                  <a:moveTo>
                    <a:pt x="6395847" y="1556116"/>
                  </a:moveTo>
                  <a:cubicBezTo>
                    <a:pt x="6391855" y="1709831"/>
                    <a:pt x="6350542" y="1864774"/>
                    <a:pt x="6268252" y="2007304"/>
                  </a:cubicBezTo>
                  <a:lnTo>
                    <a:pt x="6096001" y="2305652"/>
                  </a:lnTo>
                  <a:lnTo>
                    <a:pt x="6096001" y="2305651"/>
                  </a:lnTo>
                  <a:lnTo>
                    <a:pt x="6268252" y="2007303"/>
                  </a:lnTo>
                  <a:cubicBezTo>
                    <a:pt x="6329969" y="1900406"/>
                    <a:pt x="6368637" y="1786526"/>
                    <a:pt x="6385798" y="1671419"/>
                  </a:cubicBezTo>
                  <a:lnTo>
                    <a:pt x="6395847" y="15561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cxnSp>
          <p:nvCxnSpPr>
            <p:cNvPr id="21" name="直接连接符 20"/>
            <p:cNvCxnSpPr/>
            <p:nvPr userDrawn="1"/>
          </p:nvCxnSpPr>
          <p:spPr>
            <a:xfrm>
              <a:off x="5427535" y="1957388"/>
              <a:ext cx="168404" cy="328612"/>
            </a:xfrm>
            <a:prstGeom prst="line">
              <a:avLst/>
            </a:prstGeom>
            <a:grpFill/>
            <a:ln w="12700">
              <a:solidFill>
                <a:srgbClr val="C8CBCD"/>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2818E69-81D0-49C5-ABB5-FF04919D792B}" type="datetimeFigureOut">
              <a:rPr lang="zh-CN" altLang="en-US" smtClean="0"/>
              <a:t>2022/11/27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68CDB3F-CAD3-47D2-A0E9-BA772FA57F2F}"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3" name="标题 2"/>
          <p:cNvSpPr>
            <a:spLocks noGrp="1"/>
          </p:cNvSpPr>
          <p:nvPr>
            <p:ph type="title"/>
          </p:nvPr>
        </p:nvSpPr>
        <p:spPr>
          <a:xfrm>
            <a:off x="397625" y="211024"/>
            <a:ext cx="10515600" cy="358082"/>
          </a:xfrm>
          <a:prstGeom prst="rect">
            <a:avLst/>
          </a:prstGeom>
        </p:spPr>
        <p:txBody>
          <a:bodyPr/>
          <a:lstStyle>
            <a:lvl1pPr>
              <a:defRPr sz="2000" b="1"/>
            </a:lvl1pPr>
          </a:lstStyle>
          <a:p>
            <a:r>
              <a:rPr lang="zh-CN" altLang="en-US" dirty="0"/>
              <a:t>单击此处编辑母版标题样式</a:t>
            </a:r>
          </a:p>
        </p:txBody>
      </p:sp>
    </p:spTree>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封面">
    <p:spTree>
      <p:nvGrpSpPr>
        <p:cNvPr id="1" name=""/>
        <p:cNvGrpSpPr/>
        <p:nvPr/>
      </p:nvGrpSpPr>
      <p:grpSpPr>
        <a:xfrm>
          <a:off x="0" y="0"/>
          <a:ext cx="0" cy="0"/>
          <a:chOff x="0" y="0"/>
          <a:chExt cx="0" cy="0"/>
        </a:xfrm>
      </p:grpSpPr>
      <p:sp>
        <p:nvSpPr>
          <p:cNvPr id="17" name="任意多边形: 形状 16"/>
          <p:cNvSpPr/>
          <p:nvPr userDrawn="1"/>
        </p:nvSpPr>
        <p:spPr>
          <a:xfrm>
            <a:off x="0" y="2807982"/>
            <a:ext cx="1583750" cy="3179395"/>
          </a:xfrm>
          <a:custGeom>
            <a:avLst/>
            <a:gdLst>
              <a:gd name="connsiteX0" fmla="*/ 0 w 1252875"/>
              <a:gd name="connsiteY0" fmla="*/ 0 h 2515160"/>
              <a:gd name="connsiteX1" fmla="*/ 123651 w 1252875"/>
              <a:gd name="connsiteY1" fmla="*/ 6244 h 2515160"/>
              <a:gd name="connsiteX2" fmla="*/ 1252875 w 1252875"/>
              <a:gd name="connsiteY2" fmla="*/ 1257580 h 2515160"/>
              <a:gd name="connsiteX3" fmla="*/ 123651 w 1252875"/>
              <a:gd name="connsiteY3" fmla="*/ 2508916 h 2515160"/>
              <a:gd name="connsiteX4" fmla="*/ 0 w 1252875"/>
              <a:gd name="connsiteY4" fmla="*/ 2515160 h 2515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875" h="2515160">
                <a:moveTo>
                  <a:pt x="0" y="0"/>
                </a:moveTo>
                <a:lnTo>
                  <a:pt x="123651" y="6244"/>
                </a:lnTo>
                <a:cubicBezTo>
                  <a:pt x="757919" y="70658"/>
                  <a:pt x="1252875" y="606318"/>
                  <a:pt x="1252875" y="1257580"/>
                </a:cubicBezTo>
                <a:cubicBezTo>
                  <a:pt x="1252875" y="1908843"/>
                  <a:pt x="757919" y="2444503"/>
                  <a:pt x="123651" y="2508916"/>
                </a:cubicBezTo>
                <a:lnTo>
                  <a:pt x="0" y="2515160"/>
                </a:lnTo>
                <a:close/>
              </a:path>
            </a:pathLst>
          </a:custGeom>
          <a:gradFill>
            <a:gsLst>
              <a:gs pos="0">
                <a:srgbClr val="0165C5">
                  <a:alpha val="2000"/>
                </a:srgbClr>
              </a:gs>
              <a:gs pos="100000">
                <a:srgbClr val="F2F9FF">
                  <a:alpha val="2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18" name="任意多边形: 形状 17"/>
          <p:cNvSpPr/>
          <p:nvPr userDrawn="1"/>
        </p:nvSpPr>
        <p:spPr>
          <a:xfrm>
            <a:off x="2733914" y="5295998"/>
            <a:ext cx="4134465" cy="1591455"/>
          </a:xfrm>
          <a:custGeom>
            <a:avLst/>
            <a:gdLst>
              <a:gd name="connsiteX0" fmla="*/ 1936014 w 3872028"/>
              <a:gd name="connsiteY0" fmla="*/ 0 h 1490437"/>
              <a:gd name="connsiteX1" fmla="*/ 3851067 w 3872028"/>
              <a:gd name="connsiteY1" fmla="*/ 1408917 h 1490437"/>
              <a:gd name="connsiteX2" fmla="*/ 3872028 w 3872028"/>
              <a:gd name="connsiteY2" fmla="*/ 1490437 h 1490437"/>
              <a:gd name="connsiteX3" fmla="*/ 0 w 3872028"/>
              <a:gd name="connsiteY3" fmla="*/ 1490437 h 1490437"/>
              <a:gd name="connsiteX4" fmla="*/ 20961 w 3872028"/>
              <a:gd name="connsiteY4" fmla="*/ 1408917 h 1490437"/>
              <a:gd name="connsiteX5" fmla="*/ 1936014 w 3872028"/>
              <a:gd name="connsiteY5" fmla="*/ 0 h 149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2028" h="1490437">
                <a:moveTo>
                  <a:pt x="1936014" y="0"/>
                </a:moveTo>
                <a:cubicBezTo>
                  <a:pt x="2835812" y="0"/>
                  <a:pt x="3597185" y="592662"/>
                  <a:pt x="3851067" y="1408917"/>
                </a:cubicBezTo>
                <a:lnTo>
                  <a:pt x="3872028" y="1490437"/>
                </a:lnTo>
                <a:lnTo>
                  <a:pt x="0" y="1490437"/>
                </a:lnTo>
                <a:lnTo>
                  <a:pt x="20961" y="1408917"/>
                </a:lnTo>
                <a:cubicBezTo>
                  <a:pt x="274843" y="592662"/>
                  <a:pt x="1036217" y="0"/>
                  <a:pt x="1936014" y="0"/>
                </a:cubicBezTo>
                <a:close/>
              </a:path>
            </a:pathLst>
          </a:custGeom>
          <a:gradFill>
            <a:gsLst>
              <a:gs pos="0">
                <a:srgbClr val="0165C5">
                  <a:alpha val="2000"/>
                </a:srgbClr>
              </a:gs>
              <a:gs pos="100000">
                <a:srgbClr val="F2F9FF">
                  <a:alpha val="2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grpSp>
        <p:nvGrpSpPr>
          <p:cNvPr id="22" name="组合 21"/>
          <p:cNvGrpSpPr/>
          <p:nvPr userDrawn="1"/>
        </p:nvGrpSpPr>
        <p:grpSpPr>
          <a:xfrm>
            <a:off x="6561556" y="-304800"/>
            <a:ext cx="7221855" cy="6395720"/>
            <a:chOff x="5389435" y="-304798"/>
            <a:chExt cx="7221666" cy="6395847"/>
          </a:xfrm>
          <a:blipFill>
            <a:blip r:embed="rId2"/>
            <a:stretch>
              <a:fillRect/>
            </a:stretch>
          </a:blipFill>
        </p:grpSpPr>
        <p:sp>
          <p:nvSpPr>
            <p:cNvPr id="9" name="任意多边形: 形状 8"/>
            <p:cNvSpPr/>
            <p:nvPr/>
          </p:nvSpPr>
          <p:spPr>
            <a:xfrm rot="16200000">
              <a:off x="5802344" y="-717707"/>
              <a:ext cx="6395847" cy="7221666"/>
            </a:xfrm>
            <a:custGeom>
              <a:avLst/>
              <a:gdLst>
                <a:gd name="connsiteX0" fmla="*/ 6096001 w 6395847"/>
                <a:gd name="connsiteY0" fmla="*/ 7221665 h 7221666"/>
                <a:gd name="connsiteX1" fmla="*/ 6096001 w 6395847"/>
                <a:gd name="connsiteY1" fmla="*/ 7221666 h 7221666"/>
                <a:gd name="connsiteX2" fmla="*/ 3314700 w 6395847"/>
                <a:gd name="connsiteY2" fmla="*/ 7221666 h 7221666"/>
                <a:gd name="connsiteX3" fmla="*/ 2781301 w 6395847"/>
                <a:gd name="connsiteY3" fmla="*/ 7221666 h 7221666"/>
                <a:gd name="connsiteX4" fmla="*/ 0 w 6395847"/>
                <a:gd name="connsiteY4" fmla="*/ 7221666 h 7221666"/>
                <a:gd name="connsiteX5" fmla="*/ 0 w 6395847"/>
                <a:gd name="connsiteY5" fmla="*/ 3447952 h 7221666"/>
                <a:gd name="connsiteX6" fmla="*/ 1 w 6395847"/>
                <a:gd name="connsiteY6" fmla="*/ 3447952 h 7221666"/>
                <a:gd name="connsiteX7" fmla="*/ 1 w 6395847"/>
                <a:gd name="connsiteY7" fmla="*/ 3019060 h 7221666"/>
                <a:gd name="connsiteX8" fmla="*/ 279301 w 6395847"/>
                <a:gd name="connsiteY8" fmla="*/ 2344769 h 7221666"/>
                <a:gd name="connsiteX9" fmla="*/ 405446 w 6395847"/>
                <a:gd name="connsiteY9" fmla="*/ 2240690 h 7221666"/>
                <a:gd name="connsiteX10" fmla="*/ 404464 w 6395847"/>
                <a:gd name="connsiteY10" fmla="*/ 2239038 h 7221666"/>
                <a:gd name="connsiteX11" fmla="*/ 415115 w 6395847"/>
                <a:gd name="connsiteY11" fmla="*/ 2232712 h 7221666"/>
                <a:gd name="connsiteX12" fmla="*/ 420431 w 6395847"/>
                <a:gd name="connsiteY12" fmla="*/ 2228326 h 7221666"/>
                <a:gd name="connsiteX13" fmla="*/ 444464 w 6395847"/>
                <a:gd name="connsiteY13" fmla="*/ 2215281 h 7221666"/>
                <a:gd name="connsiteX14" fmla="*/ 3989796 w 6395847"/>
                <a:gd name="connsiteY14" fmla="*/ 109665 h 7221666"/>
                <a:gd name="connsiteX15" fmla="*/ 3993587 w 6395847"/>
                <a:gd name="connsiteY15" fmla="*/ 116048 h 7221666"/>
                <a:gd name="connsiteX16" fmla="*/ 4025229 w 6395847"/>
                <a:gd name="connsiteY16" fmla="*/ 96652 h 7221666"/>
                <a:gd name="connsiteX17" fmla="*/ 4920239 w 6395847"/>
                <a:gd name="connsiteY17" fmla="*/ 127915 h 7221666"/>
                <a:gd name="connsiteX18" fmla="*/ 5919213 w 6395847"/>
                <a:gd name="connsiteY18" fmla="*/ 704673 h 7221666"/>
                <a:gd name="connsiteX19" fmla="*/ 6030081 w 6395847"/>
                <a:gd name="connsiteY19" fmla="*/ 779366 h 7221666"/>
                <a:gd name="connsiteX20" fmla="*/ 6096000 w 6395847"/>
                <a:gd name="connsiteY20" fmla="*/ 838524 h 7221666"/>
                <a:gd name="connsiteX21" fmla="*/ 6096000 w 6395847"/>
                <a:gd name="connsiteY21" fmla="*/ 7221665 h 7221666"/>
                <a:gd name="connsiteX22" fmla="*/ 6221624 w 6395847"/>
                <a:gd name="connsiteY22" fmla="*/ 982469 h 7221666"/>
                <a:gd name="connsiteX23" fmla="*/ 6201936 w 6395847"/>
                <a:gd name="connsiteY23" fmla="*/ 954781 h 7221666"/>
                <a:gd name="connsiteX24" fmla="*/ 6210136 w 6395847"/>
                <a:gd name="connsiteY24" fmla="*/ 964466 h 7221666"/>
                <a:gd name="connsiteX25" fmla="*/ 6283768 w 6395847"/>
                <a:gd name="connsiteY25" fmla="*/ 1082992 h 7221666"/>
                <a:gd name="connsiteX26" fmla="*/ 6267120 w 6395847"/>
                <a:gd name="connsiteY26" fmla="*/ 1053774 h 7221666"/>
                <a:gd name="connsiteX27" fmla="*/ 6278411 w 6395847"/>
                <a:gd name="connsiteY27" fmla="*/ 1071469 h 7221666"/>
                <a:gd name="connsiteX28" fmla="*/ 6372765 w 6395847"/>
                <a:gd name="connsiteY28" fmla="*/ 1326510 h 7221666"/>
                <a:gd name="connsiteX29" fmla="*/ 6365409 w 6395847"/>
                <a:gd name="connsiteY29" fmla="*/ 1293851 h 7221666"/>
                <a:gd name="connsiteX30" fmla="*/ 6369173 w 6395847"/>
                <a:gd name="connsiteY30" fmla="*/ 1305870 h 7221666"/>
                <a:gd name="connsiteX31" fmla="*/ 6391257 w 6395847"/>
                <a:gd name="connsiteY31" fmla="*/ 1442433 h 7221666"/>
                <a:gd name="connsiteX32" fmla="*/ 6387139 w 6395847"/>
                <a:gd name="connsiteY32" fmla="*/ 1409114 h 7221666"/>
                <a:gd name="connsiteX33" fmla="*/ 6390749 w 6395847"/>
                <a:gd name="connsiteY33" fmla="*/ 1429863 h 7221666"/>
                <a:gd name="connsiteX34" fmla="*/ 6395847 w 6395847"/>
                <a:gd name="connsiteY34" fmla="*/ 1556116 h 7221666"/>
                <a:gd name="connsiteX35" fmla="*/ 6268252 w 6395847"/>
                <a:gd name="connsiteY35" fmla="*/ 2007304 h 7221666"/>
                <a:gd name="connsiteX36" fmla="*/ 6096001 w 6395847"/>
                <a:gd name="connsiteY36" fmla="*/ 2305652 h 7221666"/>
                <a:gd name="connsiteX37" fmla="*/ 6096001 w 6395847"/>
                <a:gd name="connsiteY37" fmla="*/ 2305651 h 7221666"/>
                <a:gd name="connsiteX38" fmla="*/ 6268252 w 6395847"/>
                <a:gd name="connsiteY38" fmla="*/ 2007303 h 7221666"/>
                <a:gd name="connsiteX39" fmla="*/ 6385798 w 6395847"/>
                <a:gd name="connsiteY39" fmla="*/ 1671419 h 7221666"/>
                <a:gd name="connsiteX40" fmla="*/ 6395847 w 6395847"/>
                <a:gd name="connsiteY40" fmla="*/ 1556116 h 722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95847" h="7221666">
                  <a:moveTo>
                    <a:pt x="6096001" y="7221665"/>
                  </a:moveTo>
                  <a:lnTo>
                    <a:pt x="6096001" y="7221666"/>
                  </a:lnTo>
                  <a:lnTo>
                    <a:pt x="3314700" y="7221666"/>
                  </a:lnTo>
                  <a:lnTo>
                    <a:pt x="2781301" y="7221666"/>
                  </a:lnTo>
                  <a:lnTo>
                    <a:pt x="0" y="7221666"/>
                  </a:lnTo>
                  <a:lnTo>
                    <a:pt x="0" y="3447952"/>
                  </a:lnTo>
                  <a:lnTo>
                    <a:pt x="1" y="3447952"/>
                  </a:lnTo>
                  <a:lnTo>
                    <a:pt x="1" y="3019060"/>
                  </a:lnTo>
                  <a:cubicBezTo>
                    <a:pt x="1" y="2755733"/>
                    <a:pt x="106735" y="2517335"/>
                    <a:pt x="279301" y="2344769"/>
                  </a:cubicBezTo>
                  <a:lnTo>
                    <a:pt x="405446" y="2240690"/>
                  </a:lnTo>
                  <a:lnTo>
                    <a:pt x="404464" y="2239038"/>
                  </a:lnTo>
                  <a:lnTo>
                    <a:pt x="415115" y="2232712"/>
                  </a:lnTo>
                  <a:lnTo>
                    <a:pt x="420431" y="2228326"/>
                  </a:lnTo>
                  <a:lnTo>
                    <a:pt x="444464" y="2215281"/>
                  </a:lnTo>
                  <a:lnTo>
                    <a:pt x="3989796" y="109665"/>
                  </a:lnTo>
                  <a:lnTo>
                    <a:pt x="3993587" y="116048"/>
                  </a:lnTo>
                  <a:lnTo>
                    <a:pt x="4025229" y="96652"/>
                  </a:lnTo>
                  <a:cubicBezTo>
                    <a:pt x="4300466" y="-37338"/>
                    <a:pt x="4635179" y="-36664"/>
                    <a:pt x="4920239" y="127915"/>
                  </a:cubicBezTo>
                  <a:lnTo>
                    <a:pt x="5919213" y="704673"/>
                  </a:lnTo>
                  <a:cubicBezTo>
                    <a:pt x="5958409" y="727303"/>
                    <a:pt x="5995390" y="752295"/>
                    <a:pt x="6030081" y="779366"/>
                  </a:cubicBezTo>
                  <a:lnTo>
                    <a:pt x="6096000" y="838524"/>
                  </a:lnTo>
                  <a:lnTo>
                    <a:pt x="6096000" y="7221665"/>
                  </a:lnTo>
                  <a:close/>
                  <a:moveTo>
                    <a:pt x="6221624" y="982469"/>
                  </a:moveTo>
                  <a:lnTo>
                    <a:pt x="6201936" y="954781"/>
                  </a:lnTo>
                  <a:lnTo>
                    <a:pt x="6210136" y="964466"/>
                  </a:lnTo>
                  <a:close/>
                  <a:moveTo>
                    <a:pt x="6283768" y="1082992"/>
                  </a:moveTo>
                  <a:lnTo>
                    <a:pt x="6267120" y="1053774"/>
                  </a:lnTo>
                  <a:lnTo>
                    <a:pt x="6278411" y="1071469"/>
                  </a:lnTo>
                  <a:close/>
                  <a:moveTo>
                    <a:pt x="6372765" y="1326510"/>
                  </a:moveTo>
                  <a:lnTo>
                    <a:pt x="6365409" y="1293851"/>
                  </a:lnTo>
                  <a:lnTo>
                    <a:pt x="6369173" y="1305870"/>
                  </a:lnTo>
                  <a:close/>
                  <a:moveTo>
                    <a:pt x="6391257" y="1442433"/>
                  </a:moveTo>
                  <a:lnTo>
                    <a:pt x="6387139" y="1409114"/>
                  </a:lnTo>
                  <a:lnTo>
                    <a:pt x="6390749" y="1429863"/>
                  </a:lnTo>
                  <a:close/>
                  <a:moveTo>
                    <a:pt x="6395847" y="1556116"/>
                  </a:moveTo>
                  <a:cubicBezTo>
                    <a:pt x="6391855" y="1709831"/>
                    <a:pt x="6350542" y="1864774"/>
                    <a:pt x="6268252" y="2007304"/>
                  </a:cubicBezTo>
                  <a:lnTo>
                    <a:pt x="6096001" y="2305652"/>
                  </a:lnTo>
                  <a:lnTo>
                    <a:pt x="6096001" y="2305651"/>
                  </a:lnTo>
                  <a:lnTo>
                    <a:pt x="6268252" y="2007303"/>
                  </a:lnTo>
                  <a:cubicBezTo>
                    <a:pt x="6329969" y="1900406"/>
                    <a:pt x="6368637" y="1786526"/>
                    <a:pt x="6385798" y="1671419"/>
                  </a:cubicBezTo>
                  <a:lnTo>
                    <a:pt x="6395847" y="15561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cxnSp>
          <p:nvCxnSpPr>
            <p:cNvPr id="21" name="直接连接符 20"/>
            <p:cNvCxnSpPr/>
            <p:nvPr userDrawn="1"/>
          </p:nvCxnSpPr>
          <p:spPr>
            <a:xfrm>
              <a:off x="5427535" y="1957388"/>
              <a:ext cx="168404" cy="328612"/>
            </a:xfrm>
            <a:prstGeom prst="line">
              <a:avLst/>
            </a:prstGeom>
            <a:grpFill/>
            <a:ln w="12700">
              <a:solidFill>
                <a:srgbClr val="C8CBCD"/>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3" name="标题 1"/>
          <p:cNvSpPr>
            <a:spLocks noGrp="1"/>
          </p:cNvSpPr>
          <p:nvPr>
            <p:ph type="title"/>
          </p:nvPr>
        </p:nvSpPr>
        <p:spPr>
          <a:xfrm>
            <a:off x="0" y="0"/>
            <a:ext cx="9855200" cy="672123"/>
          </a:xfrm>
          <a:prstGeom prst="rect">
            <a:avLst/>
          </a:prstGeom>
          <a:noFill/>
          <a:ln>
            <a:miter lim="800000"/>
          </a:ln>
        </p:spPr>
        <p:txBody>
          <a:bodyPr vert="horz" wrap="square" lIns="77925" tIns="38963" rIns="77925" bIns="38963" numCol="1" anchor="ctr" anchorCtr="0" compatLnSpc="1"/>
          <a:lstStyle>
            <a:lvl1pPr algn="l">
              <a:defRPr lang="zh-CN" altLang="en-US" sz="3200" b="1" dirty="0">
                <a:solidFill>
                  <a:schemeClr val="bg1"/>
                </a:solidFill>
                <a:latin typeface="微软雅黑" panose="020B0503020204020204" pitchFamily="34" charset="-122"/>
                <a:ea typeface="微软雅黑" panose="020B0503020204020204" pitchFamily="34" charset="-122"/>
              </a:defRPr>
            </a:lvl1pPr>
          </a:lstStyle>
          <a:p>
            <a:pPr marL="292100" lvl="0" indent="-292100" algn="l">
              <a:lnSpc>
                <a:spcPct val="125000"/>
              </a:lnSpc>
            </a:pPr>
            <a:r>
              <a:rPr lang="zh-CN" altLang="en-US" dirty="0"/>
              <a:t>单击此处编辑母版标题样式</a:t>
            </a:r>
          </a:p>
        </p:txBody>
      </p:sp>
      <p:sp>
        <p:nvSpPr>
          <p:cNvPr id="4" name="矩形 3"/>
          <p:cNvSpPr/>
          <p:nvPr userDrawn="1"/>
        </p:nvSpPr>
        <p:spPr>
          <a:xfrm>
            <a:off x="7512148" y="6376352"/>
            <a:ext cx="4679852" cy="47180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103900" tIns="51950" rIns="103900" bIns="51950" rtlCol="0" anchor="ctr">
            <a:spAutoFit/>
          </a:bodyPr>
          <a:lstStyle/>
          <a:p>
            <a:pPr algn="ctr" fontAlgn="base">
              <a:lnSpc>
                <a:spcPct val="90000"/>
              </a:lnSpc>
              <a:spcBef>
                <a:spcPct val="0"/>
              </a:spcBef>
              <a:spcAft>
                <a:spcPct val="0"/>
              </a:spcAft>
              <a:buClr>
                <a:srgbClr val="2DB6B3"/>
              </a:buClr>
            </a:pPr>
            <a:endParaRPr lang="zh-CN" altLang="en-US" sz="2665"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3" name="标题 1"/>
          <p:cNvSpPr>
            <a:spLocks noGrp="1"/>
          </p:cNvSpPr>
          <p:nvPr>
            <p:ph type="title"/>
          </p:nvPr>
        </p:nvSpPr>
        <p:spPr>
          <a:xfrm>
            <a:off x="0" y="0"/>
            <a:ext cx="9855200" cy="672123"/>
          </a:xfrm>
          <a:prstGeom prst="rect">
            <a:avLst/>
          </a:prstGeom>
          <a:noFill/>
          <a:ln>
            <a:miter lim="800000"/>
          </a:ln>
        </p:spPr>
        <p:txBody>
          <a:bodyPr vert="horz" wrap="square" lIns="77925" tIns="38963" rIns="77925" bIns="38963" numCol="1" anchor="ctr" anchorCtr="0" compatLnSpc="1"/>
          <a:lstStyle>
            <a:lvl1pPr algn="l">
              <a:defRPr lang="zh-CN" altLang="en-US" sz="3200" b="1" dirty="0">
                <a:solidFill>
                  <a:schemeClr val="bg1"/>
                </a:solidFill>
                <a:latin typeface="微软雅黑" panose="020B0503020204020204" pitchFamily="34" charset="-122"/>
                <a:ea typeface="微软雅黑" panose="020B0503020204020204" pitchFamily="34" charset="-122"/>
              </a:defRPr>
            </a:lvl1pPr>
          </a:lstStyle>
          <a:p>
            <a:pPr marL="292100" lvl="0" indent="-292100" algn="l">
              <a:lnSpc>
                <a:spcPct val="125000"/>
              </a:lnSpc>
            </a:pPr>
            <a:r>
              <a:rPr lang="zh-CN" altLang="en-US" dirty="0"/>
              <a:t>单击此处编辑母版标题样式</a:t>
            </a:r>
          </a:p>
        </p:txBody>
      </p:sp>
      <p:sp>
        <p:nvSpPr>
          <p:cNvPr id="4" name="矩形 3"/>
          <p:cNvSpPr/>
          <p:nvPr userDrawn="1"/>
        </p:nvSpPr>
        <p:spPr>
          <a:xfrm>
            <a:off x="7512148" y="6376352"/>
            <a:ext cx="4679852" cy="47180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103900" tIns="51950" rIns="103900" bIns="51950" rtlCol="0" anchor="ctr">
            <a:spAutoFit/>
          </a:bodyPr>
          <a:lstStyle/>
          <a:p>
            <a:pPr algn="ctr" fontAlgn="base">
              <a:lnSpc>
                <a:spcPct val="90000"/>
              </a:lnSpc>
              <a:spcBef>
                <a:spcPct val="0"/>
              </a:spcBef>
              <a:spcAft>
                <a:spcPct val="0"/>
              </a:spcAft>
              <a:buClr>
                <a:srgbClr val="2DB6B3"/>
              </a:buClr>
            </a:pPr>
            <a:endParaRPr lang="zh-CN" altLang="en-US" sz="2665"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5A7BB200-1D95-5140-A1ED-4D171C8A437D}" type="datetimeFigureOut">
              <a:rPr kumimoji="1" lang="zh-CN" altLang="en-US" smtClean="0"/>
              <a:t>2022/11/27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B7BAD3C8-FEFE-9340-AEA9-1963221EE53C}"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5A7BB200-1D95-5140-A1ED-4D171C8A437D}" type="datetimeFigureOut">
              <a:rPr kumimoji="1" lang="zh-CN" altLang="en-US" smtClean="0"/>
              <a:t>2022/11/27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B7BAD3C8-FEFE-9340-AEA9-1963221EE53C}"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5A7BB200-1D95-5140-A1ED-4D171C8A437D}" type="datetimeFigureOut">
              <a:rPr kumimoji="1" lang="zh-CN" altLang="en-US" smtClean="0"/>
              <a:t>2022/11/27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B7BAD3C8-FEFE-9340-AEA9-1963221EE53C}"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5A7BB200-1D95-5140-A1ED-4D171C8A437D}" type="datetimeFigureOut">
              <a:rPr kumimoji="1" lang="zh-CN" altLang="en-US" smtClean="0"/>
              <a:t>2022/11/27</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B7BAD3C8-FEFE-9340-AEA9-1963221EE53C}"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3" name="成组"/>
          <p:cNvGrpSpPr/>
          <p:nvPr/>
        </p:nvGrpSpPr>
        <p:grpSpPr>
          <a:xfrm>
            <a:off x="317192" y="220969"/>
            <a:ext cx="73208" cy="318967"/>
            <a:chOff x="0" y="0"/>
            <a:chExt cx="77210" cy="336391"/>
          </a:xfrm>
        </p:grpSpPr>
        <p:sp>
          <p:nvSpPr>
            <p:cNvPr id="14" name="矩形"/>
            <p:cNvSpPr/>
            <p:nvPr/>
          </p:nvSpPr>
          <p:spPr>
            <a:xfrm rot="16200000">
              <a:off x="-50346" y="50345"/>
              <a:ext cx="177903" cy="77212"/>
            </a:xfrm>
            <a:prstGeom prst="rect">
              <a:avLst/>
            </a:prstGeom>
            <a:solidFill>
              <a:srgbClr val="0082CC"/>
            </a:solidFill>
            <a:ln w="3175" cap="flat">
              <a:noFill/>
              <a:miter lim="400000"/>
            </a:ln>
            <a:effectLst/>
          </p:spPr>
          <p:txBody>
            <a:bodyPr wrap="square" lIns="0" tIns="0" rIns="0" bIns="0" numCol="1" anchor="ctr">
              <a:noAutofit/>
            </a:bodyPr>
            <a:lstStyle/>
            <a:p>
              <a:pPr defTabSz="782320">
                <a:defRPr sz="3000" b="0">
                  <a:latin typeface="+mn-lt"/>
                  <a:ea typeface="+mn-ea"/>
                  <a:cs typeface="+mn-cs"/>
                  <a:sym typeface="Helvetica Neue Medium" panose="02000503000000020004"/>
                </a:defRPr>
              </a:pPr>
              <a:endParaRPr/>
            </a:p>
          </p:txBody>
        </p:sp>
        <p:sp>
          <p:nvSpPr>
            <p:cNvPr id="15" name="矩形"/>
            <p:cNvSpPr/>
            <p:nvPr/>
          </p:nvSpPr>
          <p:spPr>
            <a:xfrm rot="16200000">
              <a:off x="-50346" y="208834"/>
              <a:ext cx="177903" cy="77212"/>
            </a:xfrm>
            <a:prstGeom prst="rect">
              <a:avLst/>
            </a:prstGeom>
            <a:solidFill>
              <a:srgbClr val="40B9FF"/>
            </a:solidFill>
            <a:ln w="3175" cap="flat">
              <a:noFill/>
              <a:miter lim="400000"/>
            </a:ln>
            <a:effectLst/>
          </p:spPr>
          <p:txBody>
            <a:bodyPr wrap="square" lIns="0" tIns="0" rIns="0" bIns="0" numCol="1" anchor="ctr">
              <a:noAutofit/>
            </a:bodyPr>
            <a:lstStyle/>
            <a:p>
              <a:pPr defTabSz="782320">
                <a:defRPr sz="3000" b="0">
                  <a:latin typeface="+mn-lt"/>
                  <a:ea typeface="+mn-ea"/>
                  <a:cs typeface="+mn-cs"/>
                  <a:sym typeface="Helvetica Neue Medium" panose="02000503000000020004"/>
                </a:defRPr>
              </a:pPr>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lvl1pPr algn="l" defTabSz="866775"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700" kern="1200">
          <a:solidFill>
            <a:schemeClr val="tx1"/>
          </a:solidFill>
          <a:latin typeface="+mn-lt"/>
          <a:ea typeface="+mn-ea"/>
          <a:cs typeface="+mn-cs"/>
        </a:defRPr>
      </a:lvl1pPr>
      <a:lvl2pPr marL="649605" indent="-216535" algn="l" defTabSz="866775" rtl="0" eaLnBrk="1" latinLnBrk="0" hangingPunct="1">
        <a:lnSpc>
          <a:spcPct val="90000"/>
        </a:lnSpc>
        <a:spcBef>
          <a:spcPts val="475"/>
        </a:spcBef>
        <a:buFont typeface="Arial" panose="020B0604020202020204" pitchFamily="34" charset="0"/>
        <a:buChar char="•"/>
        <a:defRPr sz="2300" kern="1200">
          <a:solidFill>
            <a:schemeClr val="tx1"/>
          </a:solidFill>
          <a:latin typeface="+mn-lt"/>
          <a:ea typeface="+mn-ea"/>
          <a:cs typeface="+mn-cs"/>
        </a:defRPr>
      </a:lvl2pPr>
      <a:lvl3pPr marL="1083310" indent="-216535" algn="l" defTabSz="866775" rtl="0" eaLnBrk="1" latinLnBrk="0" hangingPunct="1">
        <a:lnSpc>
          <a:spcPct val="90000"/>
        </a:lnSpc>
        <a:spcBef>
          <a:spcPts val="475"/>
        </a:spcBef>
        <a:buFont typeface="Arial" panose="020B0604020202020204" pitchFamily="34" charset="0"/>
        <a:buChar char="•"/>
        <a:defRPr sz="1900" kern="1200">
          <a:solidFill>
            <a:schemeClr val="tx1"/>
          </a:solidFill>
          <a:latin typeface="+mn-lt"/>
          <a:ea typeface="+mn-ea"/>
          <a:cs typeface="+mn-cs"/>
        </a:defRPr>
      </a:lvl3pPr>
      <a:lvl4pPr marL="1516380" indent="-216535" algn="l" defTabSz="866775"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4pPr>
      <a:lvl5pPr marL="1949450" indent="-216535" algn="l" defTabSz="866775"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5pPr>
      <a:lvl6pPr marL="2382520" indent="-216535" algn="l" defTabSz="866775"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6pPr>
      <a:lvl7pPr marL="2816225" indent="-216535" algn="l" defTabSz="866775"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7pPr>
      <a:lvl8pPr marL="3249295" indent="-216535" algn="l" defTabSz="866775"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8pPr>
      <a:lvl9pPr marL="3682365" indent="-216535" algn="l" defTabSz="866775"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66775" rtl="0" eaLnBrk="1" latinLnBrk="0" hangingPunct="1">
        <a:defRPr sz="1700" kern="1200">
          <a:solidFill>
            <a:schemeClr val="tx1"/>
          </a:solidFill>
          <a:latin typeface="+mn-lt"/>
          <a:ea typeface="+mn-ea"/>
          <a:cs typeface="+mn-cs"/>
        </a:defRPr>
      </a:lvl1pPr>
      <a:lvl2pPr marL="433070" algn="l" defTabSz="866775" rtl="0" eaLnBrk="1" latinLnBrk="0" hangingPunct="1">
        <a:defRPr sz="1700" kern="1200">
          <a:solidFill>
            <a:schemeClr val="tx1"/>
          </a:solidFill>
          <a:latin typeface="+mn-lt"/>
          <a:ea typeface="+mn-ea"/>
          <a:cs typeface="+mn-cs"/>
        </a:defRPr>
      </a:lvl2pPr>
      <a:lvl3pPr marL="866775" algn="l" defTabSz="866775" rtl="0" eaLnBrk="1" latinLnBrk="0" hangingPunct="1">
        <a:defRPr sz="1700" kern="1200">
          <a:solidFill>
            <a:schemeClr val="tx1"/>
          </a:solidFill>
          <a:latin typeface="+mn-lt"/>
          <a:ea typeface="+mn-ea"/>
          <a:cs typeface="+mn-cs"/>
        </a:defRPr>
      </a:lvl3pPr>
      <a:lvl4pPr marL="1299845" algn="l" defTabSz="866775" rtl="0" eaLnBrk="1" latinLnBrk="0" hangingPunct="1">
        <a:defRPr sz="1700" kern="1200">
          <a:solidFill>
            <a:schemeClr val="tx1"/>
          </a:solidFill>
          <a:latin typeface="+mn-lt"/>
          <a:ea typeface="+mn-ea"/>
          <a:cs typeface="+mn-cs"/>
        </a:defRPr>
      </a:lvl4pPr>
      <a:lvl5pPr marL="1732915" algn="l" defTabSz="866775" rtl="0" eaLnBrk="1" latinLnBrk="0" hangingPunct="1">
        <a:defRPr sz="1700" kern="1200">
          <a:solidFill>
            <a:schemeClr val="tx1"/>
          </a:solidFill>
          <a:latin typeface="+mn-lt"/>
          <a:ea typeface="+mn-ea"/>
          <a:cs typeface="+mn-cs"/>
        </a:defRPr>
      </a:lvl5pPr>
      <a:lvl6pPr marL="2165985" algn="l" defTabSz="866775" rtl="0" eaLnBrk="1" latinLnBrk="0" hangingPunct="1">
        <a:defRPr sz="1700" kern="1200">
          <a:solidFill>
            <a:schemeClr val="tx1"/>
          </a:solidFill>
          <a:latin typeface="+mn-lt"/>
          <a:ea typeface="+mn-ea"/>
          <a:cs typeface="+mn-cs"/>
        </a:defRPr>
      </a:lvl6pPr>
      <a:lvl7pPr marL="2599690" algn="l" defTabSz="866775" rtl="0" eaLnBrk="1" latinLnBrk="0" hangingPunct="1">
        <a:defRPr sz="1700" kern="1200">
          <a:solidFill>
            <a:schemeClr val="tx1"/>
          </a:solidFill>
          <a:latin typeface="+mn-lt"/>
          <a:ea typeface="+mn-ea"/>
          <a:cs typeface="+mn-cs"/>
        </a:defRPr>
      </a:lvl7pPr>
      <a:lvl8pPr marL="3032760" algn="l" defTabSz="866775" rtl="0" eaLnBrk="1" latinLnBrk="0" hangingPunct="1">
        <a:defRPr sz="1700" kern="1200">
          <a:solidFill>
            <a:schemeClr val="tx1"/>
          </a:solidFill>
          <a:latin typeface="+mn-lt"/>
          <a:ea typeface="+mn-ea"/>
          <a:cs typeface="+mn-cs"/>
        </a:defRPr>
      </a:lvl8pPr>
      <a:lvl9pPr marL="3465830" algn="l" defTabSz="866775"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BB200-1D95-5140-A1ED-4D171C8A437D}" type="datetimeFigureOut">
              <a:rPr kumimoji="1" lang="zh-CN" altLang="en-US" smtClean="0"/>
              <a:t>2022/11/27</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BAD3C8-FEFE-9340-AEA9-1963221EE53C}" type="slidenum">
              <a:rPr kumimoji="1" lang="zh-CN" altLang="en-US" smtClean="0"/>
              <a:t>‹#›</a:t>
            </a:fld>
            <a:endParaRPr kumimoji="1" lang="zh-CN" altLang="en-US"/>
          </a:p>
        </p:txBody>
      </p:sp>
      <p:pic>
        <p:nvPicPr>
          <p:cNvPr id="8" name="图片 7"/>
          <p:cNvPicPr>
            <a:picLocks noChangeAspect="1"/>
          </p:cNvPicPr>
          <p:nvPr userDrawn="1"/>
        </p:nvPicPr>
        <p:blipFill>
          <a:blip r:embed="rId14"/>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3" name="成组"/>
          <p:cNvGrpSpPr/>
          <p:nvPr/>
        </p:nvGrpSpPr>
        <p:grpSpPr>
          <a:xfrm>
            <a:off x="317192" y="220969"/>
            <a:ext cx="73208" cy="318967"/>
            <a:chOff x="0" y="0"/>
            <a:chExt cx="77210" cy="336391"/>
          </a:xfrm>
        </p:grpSpPr>
        <p:sp>
          <p:nvSpPr>
            <p:cNvPr id="14" name="矩形"/>
            <p:cNvSpPr/>
            <p:nvPr/>
          </p:nvSpPr>
          <p:spPr>
            <a:xfrm rot="16200000">
              <a:off x="-50346" y="50345"/>
              <a:ext cx="177903" cy="77212"/>
            </a:xfrm>
            <a:prstGeom prst="rect">
              <a:avLst/>
            </a:prstGeom>
            <a:solidFill>
              <a:srgbClr val="0082CC"/>
            </a:solidFill>
            <a:ln w="3175" cap="flat">
              <a:noFill/>
              <a:miter lim="400000"/>
            </a:ln>
            <a:effectLst/>
          </p:spPr>
          <p:txBody>
            <a:bodyPr wrap="square" lIns="0" tIns="0" rIns="0" bIns="0" numCol="1" anchor="ctr">
              <a:noAutofit/>
            </a:bodyPr>
            <a:lstStyle/>
            <a:p>
              <a:pPr defTabSz="782320">
                <a:defRPr sz="3000" b="0">
                  <a:latin typeface="+mn-lt"/>
                  <a:ea typeface="+mn-ea"/>
                  <a:cs typeface="+mn-cs"/>
                  <a:sym typeface="Helvetica Neue Medium" panose="02000503000000020004"/>
                </a:defRPr>
              </a:pPr>
              <a:endParaRPr sz="1800"/>
            </a:p>
          </p:txBody>
        </p:sp>
        <p:sp>
          <p:nvSpPr>
            <p:cNvPr id="15" name="矩形"/>
            <p:cNvSpPr/>
            <p:nvPr/>
          </p:nvSpPr>
          <p:spPr>
            <a:xfrm rot="16200000">
              <a:off x="-50346" y="208834"/>
              <a:ext cx="177903" cy="77212"/>
            </a:xfrm>
            <a:prstGeom prst="rect">
              <a:avLst/>
            </a:prstGeom>
            <a:solidFill>
              <a:srgbClr val="40B9FF"/>
            </a:solidFill>
            <a:ln w="3175" cap="flat">
              <a:noFill/>
              <a:miter lim="400000"/>
            </a:ln>
            <a:effectLst/>
          </p:spPr>
          <p:txBody>
            <a:bodyPr wrap="square" lIns="0" tIns="0" rIns="0" bIns="0" numCol="1" anchor="ctr">
              <a:noAutofit/>
            </a:bodyPr>
            <a:lstStyle/>
            <a:p>
              <a:pPr defTabSz="782320">
                <a:defRPr sz="3000" b="0">
                  <a:latin typeface="+mn-lt"/>
                  <a:ea typeface="+mn-ea"/>
                  <a:cs typeface="+mn-cs"/>
                  <a:sym typeface="Helvetica Neue Medium" panose="02000503000000020004"/>
                </a:defRPr>
              </a:pPr>
              <a:endParaRPr sz="1800"/>
            </a:p>
          </p:txBody>
        </p:sp>
      </p:gr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hf hdr="0" ftr="0" dt="0"/>
  <p:txStyles>
    <p:titleStyle>
      <a:lvl1pPr algn="l" defTabSz="866775"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700" kern="1200">
          <a:solidFill>
            <a:schemeClr val="tx1"/>
          </a:solidFill>
          <a:latin typeface="+mn-lt"/>
          <a:ea typeface="+mn-ea"/>
          <a:cs typeface="+mn-cs"/>
        </a:defRPr>
      </a:lvl1pPr>
      <a:lvl2pPr marL="649605" indent="-216535" algn="l" defTabSz="866775" rtl="0" eaLnBrk="1" latinLnBrk="0" hangingPunct="1">
        <a:lnSpc>
          <a:spcPct val="90000"/>
        </a:lnSpc>
        <a:spcBef>
          <a:spcPts val="475"/>
        </a:spcBef>
        <a:buFont typeface="Arial" panose="020B0604020202020204" pitchFamily="34" charset="0"/>
        <a:buChar char="•"/>
        <a:defRPr sz="2300" kern="1200">
          <a:solidFill>
            <a:schemeClr val="tx1"/>
          </a:solidFill>
          <a:latin typeface="+mn-lt"/>
          <a:ea typeface="+mn-ea"/>
          <a:cs typeface="+mn-cs"/>
        </a:defRPr>
      </a:lvl2pPr>
      <a:lvl3pPr marL="1083310" indent="-216535" algn="l" defTabSz="866775" rtl="0" eaLnBrk="1" latinLnBrk="0" hangingPunct="1">
        <a:lnSpc>
          <a:spcPct val="90000"/>
        </a:lnSpc>
        <a:spcBef>
          <a:spcPts val="475"/>
        </a:spcBef>
        <a:buFont typeface="Arial" panose="020B0604020202020204" pitchFamily="34" charset="0"/>
        <a:buChar char="•"/>
        <a:defRPr sz="1900" kern="1200">
          <a:solidFill>
            <a:schemeClr val="tx1"/>
          </a:solidFill>
          <a:latin typeface="+mn-lt"/>
          <a:ea typeface="+mn-ea"/>
          <a:cs typeface="+mn-cs"/>
        </a:defRPr>
      </a:lvl3pPr>
      <a:lvl4pPr marL="1516380" indent="-216535" algn="l" defTabSz="866775"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4pPr>
      <a:lvl5pPr marL="1949450" indent="-216535" algn="l" defTabSz="866775"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5pPr>
      <a:lvl6pPr marL="2382520" indent="-216535" algn="l" defTabSz="866775"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6pPr>
      <a:lvl7pPr marL="2816225" indent="-216535" algn="l" defTabSz="866775"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7pPr>
      <a:lvl8pPr marL="3249295" indent="-216535" algn="l" defTabSz="866775"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8pPr>
      <a:lvl9pPr marL="3682365" indent="-216535" algn="l" defTabSz="866775"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66775" rtl="0" eaLnBrk="1" latinLnBrk="0" hangingPunct="1">
        <a:defRPr sz="1700" kern="1200">
          <a:solidFill>
            <a:schemeClr val="tx1"/>
          </a:solidFill>
          <a:latin typeface="+mn-lt"/>
          <a:ea typeface="+mn-ea"/>
          <a:cs typeface="+mn-cs"/>
        </a:defRPr>
      </a:lvl1pPr>
      <a:lvl2pPr marL="433070" algn="l" defTabSz="866775" rtl="0" eaLnBrk="1" latinLnBrk="0" hangingPunct="1">
        <a:defRPr sz="1700" kern="1200">
          <a:solidFill>
            <a:schemeClr val="tx1"/>
          </a:solidFill>
          <a:latin typeface="+mn-lt"/>
          <a:ea typeface="+mn-ea"/>
          <a:cs typeface="+mn-cs"/>
        </a:defRPr>
      </a:lvl2pPr>
      <a:lvl3pPr marL="866775" algn="l" defTabSz="866775" rtl="0" eaLnBrk="1" latinLnBrk="0" hangingPunct="1">
        <a:defRPr sz="1700" kern="1200">
          <a:solidFill>
            <a:schemeClr val="tx1"/>
          </a:solidFill>
          <a:latin typeface="+mn-lt"/>
          <a:ea typeface="+mn-ea"/>
          <a:cs typeface="+mn-cs"/>
        </a:defRPr>
      </a:lvl3pPr>
      <a:lvl4pPr marL="1299845" algn="l" defTabSz="866775" rtl="0" eaLnBrk="1" latinLnBrk="0" hangingPunct="1">
        <a:defRPr sz="1700" kern="1200">
          <a:solidFill>
            <a:schemeClr val="tx1"/>
          </a:solidFill>
          <a:latin typeface="+mn-lt"/>
          <a:ea typeface="+mn-ea"/>
          <a:cs typeface="+mn-cs"/>
        </a:defRPr>
      </a:lvl4pPr>
      <a:lvl5pPr marL="1732915" algn="l" defTabSz="866775" rtl="0" eaLnBrk="1" latinLnBrk="0" hangingPunct="1">
        <a:defRPr sz="1700" kern="1200">
          <a:solidFill>
            <a:schemeClr val="tx1"/>
          </a:solidFill>
          <a:latin typeface="+mn-lt"/>
          <a:ea typeface="+mn-ea"/>
          <a:cs typeface="+mn-cs"/>
        </a:defRPr>
      </a:lvl5pPr>
      <a:lvl6pPr marL="2165985" algn="l" defTabSz="866775" rtl="0" eaLnBrk="1" latinLnBrk="0" hangingPunct="1">
        <a:defRPr sz="1700" kern="1200">
          <a:solidFill>
            <a:schemeClr val="tx1"/>
          </a:solidFill>
          <a:latin typeface="+mn-lt"/>
          <a:ea typeface="+mn-ea"/>
          <a:cs typeface="+mn-cs"/>
        </a:defRPr>
      </a:lvl6pPr>
      <a:lvl7pPr marL="2599690" algn="l" defTabSz="866775" rtl="0" eaLnBrk="1" latinLnBrk="0" hangingPunct="1">
        <a:defRPr sz="1700" kern="1200">
          <a:solidFill>
            <a:schemeClr val="tx1"/>
          </a:solidFill>
          <a:latin typeface="+mn-lt"/>
          <a:ea typeface="+mn-ea"/>
          <a:cs typeface="+mn-cs"/>
        </a:defRPr>
      </a:lvl7pPr>
      <a:lvl8pPr marL="3032760" algn="l" defTabSz="866775" rtl="0" eaLnBrk="1" latinLnBrk="0" hangingPunct="1">
        <a:defRPr sz="1700" kern="1200">
          <a:solidFill>
            <a:schemeClr val="tx1"/>
          </a:solidFill>
          <a:latin typeface="+mn-lt"/>
          <a:ea typeface="+mn-ea"/>
          <a:cs typeface="+mn-cs"/>
        </a:defRPr>
      </a:lvl8pPr>
      <a:lvl9pPr marL="3465830" algn="l" defTabSz="866775"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3" name="成组"/>
          <p:cNvGrpSpPr/>
          <p:nvPr/>
        </p:nvGrpSpPr>
        <p:grpSpPr>
          <a:xfrm>
            <a:off x="317192" y="220969"/>
            <a:ext cx="73208" cy="318967"/>
            <a:chOff x="0" y="0"/>
            <a:chExt cx="77210" cy="336391"/>
          </a:xfrm>
        </p:grpSpPr>
        <p:sp>
          <p:nvSpPr>
            <p:cNvPr id="14" name="矩形"/>
            <p:cNvSpPr/>
            <p:nvPr/>
          </p:nvSpPr>
          <p:spPr>
            <a:xfrm rot="16200000">
              <a:off x="-50346" y="50345"/>
              <a:ext cx="177903" cy="77212"/>
            </a:xfrm>
            <a:prstGeom prst="rect">
              <a:avLst/>
            </a:prstGeom>
            <a:solidFill>
              <a:srgbClr val="0082CC"/>
            </a:solidFill>
            <a:ln w="3175" cap="flat">
              <a:noFill/>
              <a:miter lim="400000"/>
            </a:ln>
            <a:effectLst/>
          </p:spPr>
          <p:txBody>
            <a:bodyPr wrap="square" lIns="0" tIns="0" rIns="0" bIns="0" numCol="1" anchor="ctr">
              <a:noAutofit/>
            </a:bodyPr>
            <a:lstStyle/>
            <a:p>
              <a:pPr defTabSz="782320">
                <a:defRPr sz="3000" b="0">
                  <a:latin typeface="+mn-lt"/>
                  <a:ea typeface="+mn-ea"/>
                  <a:cs typeface="+mn-cs"/>
                  <a:sym typeface="Helvetica Neue Medium" panose="02000503000000020004"/>
                </a:defRPr>
              </a:pPr>
              <a:endParaRPr sz="1800"/>
            </a:p>
          </p:txBody>
        </p:sp>
        <p:sp>
          <p:nvSpPr>
            <p:cNvPr id="15" name="矩形"/>
            <p:cNvSpPr/>
            <p:nvPr/>
          </p:nvSpPr>
          <p:spPr>
            <a:xfrm rot="16200000">
              <a:off x="-50346" y="208834"/>
              <a:ext cx="177903" cy="77212"/>
            </a:xfrm>
            <a:prstGeom prst="rect">
              <a:avLst/>
            </a:prstGeom>
            <a:solidFill>
              <a:srgbClr val="40B9FF"/>
            </a:solidFill>
            <a:ln w="3175" cap="flat">
              <a:noFill/>
              <a:miter lim="400000"/>
            </a:ln>
            <a:effectLst/>
          </p:spPr>
          <p:txBody>
            <a:bodyPr wrap="square" lIns="0" tIns="0" rIns="0" bIns="0" numCol="1" anchor="ctr">
              <a:noAutofit/>
            </a:bodyPr>
            <a:lstStyle/>
            <a:p>
              <a:pPr defTabSz="782320">
                <a:defRPr sz="3000" b="0">
                  <a:latin typeface="+mn-lt"/>
                  <a:ea typeface="+mn-ea"/>
                  <a:cs typeface="+mn-cs"/>
                  <a:sym typeface="Helvetica Neue Medium" panose="02000503000000020004"/>
                </a:defRPr>
              </a:pPr>
              <a:endParaRPr sz="1800"/>
            </a:p>
          </p:txBody>
        </p:sp>
      </p:gr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hf hdr="0" ftr="0" dt="0"/>
  <p:txStyles>
    <p:titleStyle>
      <a:lvl1pPr algn="l" defTabSz="866775"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700" kern="1200">
          <a:solidFill>
            <a:schemeClr val="tx1"/>
          </a:solidFill>
          <a:latin typeface="+mn-lt"/>
          <a:ea typeface="+mn-ea"/>
          <a:cs typeface="+mn-cs"/>
        </a:defRPr>
      </a:lvl1pPr>
      <a:lvl2pPr marL="649605" indent="-216535" algn="l" defTabSz="866775" rtl="0" eaLnBrk="1" latinLnBrk="0" hangingPunct="1">
        <a:lnSpc>
          <a:spcPct val="90000"/>
        </a:lnSpc>
        <a:spcBef>
          <a:spcPts val="475"/>
        </a:spcBef>
        <a:buFont typeface="Arial" panose="020B0604020202020204" pitchFamily="34" charset="0"/>
        <a:buChar char="•"/>
        <a:defRPr sz="2300" kern="1200">
          <a:solidFill>
            <a:schemeClr val="tx1"/>
          </a:solidFill>
          <a:latin typeface="+mn-lt"/>
          <a:ea typeface="+mn-ea"/>
          <a:cs typeface="+mn-cs"/>
        </a:defRPr>
      </a:lvl2pPr>
      <a:lvl3pPr marL="1083310" indent="-216535" algn="l" defTabSz="866775" rtl="0" eaLnBrk="1" latinLnBrk="0" hangingPunct="1">
        <a:lnSpc>
          <a:spcPct val="90000"/>
        </a:lnSpc>
        <a:spcBef>
          <a:spcPts val="475"/>
        </a:spcBef>
        <a:buFont typeface="Arial" panose="020B0604020202020204" pitchFamily="34" charset="0"/>
        <a:buChar char="•"/>
        <a:defRPr sz="1900" kern="1200">
          <a:solidFill>
            <a:schemeClr val="tx1"/>
          </a:solidFill>
          <a:latin typeface="+mn-lt"/>
          <a:ea typeface="+mn-ea"/>
          <a:cs typeface="+mn-cs"/>
        </a:defRPr>
      </a:lvl3pPr>
      <a:lvl4pPr marL="1516380" indent="-216535" algn="l" defTabSz="866775"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4pPr>
      <a:lvl5pPr marL="1949450" indent="-216535" algn="l" defTabSz="866775"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5pPr>
      <a:lvl6pPr marL="2382520" indent="-216535" algn="l" defTabSz="866775"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6pPr>
      <a:lvl7pPr marL="2816225" indent="-216535" algn="l" defTabSz="866775"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7pPr>
      <a:lvl8pPr marL="3249295" indent="-216535" algn="l" defTabSz="866775"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8pPr>
      <a:lvl9pPr marL="3682365" indent="-216535" algn="l" defTabSz="866775"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66775" rtl="0" eaLnBrk="1" latinLnBrk="0" hangingPunct="1">
        <a:defRPr sz="1700" kern="1200">
          <a:solidFill>
            <a:schemeClr val="tx1"/>
          </a:solidFill>
          <a:latin typeface="+mn-lt"/>
          <a:ea typeface="+mn-ea"/>
          <a:cs typeface="+mn-cs"/>
        </a:defRPr>
      </a:lvl1pPr>
      <a:lvl2pPr marL="433070" algn="l" defTabSz="866775" rtl="0" eaLnBrk="1" latinLnBrk="0" hangingPunct="1">
        <a:defRPr sz="1700" kern="1200">
          <a:solidFill>
            <a:schemeClr val="tx1"/>
          </a:solidFill>
          <a:latin typeface="+mn-lt"/>
          <a:ea typeface="+mn-ea"/>
          <a:cs typeface="+mn-cs"/>
        </a:defRPr>
      </a:lvl2pPr>
      <a:lvl3pPr marL="866775" algn="l" defTabSz="866775" rtl="0" eaLnBrk="1" latinLnBrk="0" hangingPunct="1">
        <a:defRPr sz="1700" kern="1200">
          <a:solidFill>
            <a:schemeClr val="tx1"/>
          </a:solidFill>
          <a:latin typeface="+mn-lt"/>
          <a:ea typeface="+mn-ea"/>
          <a:cs typeface="+mn-cs"/>
        </a:defRPr>
      </a:lvl3pPr>
      <a:lvl4pPr marL="1299845" algn="l" defTabSz="866775" rtl="0" eaLnBrk="1" latinLnBrk="0" hangingPunct="1">
        <a:defRPr sz="1700" kern="1200">
          <a:solidFill>
            <a:schemeClr val="tx1"/>
          </a:solidFill>
          <a:latin typeface="+mn-lt"/>
          <a:ea typeface="+mn-ea"/>
          <a:cs typeface="+mn-cs"/>
        </a:defRPr>
      </a:lvl4pPr>
      <a:lvl5pPr marL="1732915" algn="l" defTabSz="866775" rtl="0" eaLnBrk="1" latinLnBrk="0" hangingPunct="1">
        <a:defRPr sz="1700" kern="1200">
          <a:solidFill>
            <a:schemeClr val="tx1"/>
          </a:solidFill>
          <a:latin typeface="+mn-lt"/>
          <a:ea typeface="+mn-ea"/>
          <a:cs typeface="+mn-cs"/>
        </a:defRPr>
      </a:lvl5pPr>
      <a:lvl6pPr marL="2165985" algn="l" defTabSz="866775" rtl="0" eaLnBrk="1" latinLnBrk="0" hangingPunct="1">
        <a:defRPr sz="1700" kern="1200">
          <a:solidFill>
            <a:schemeClr val="tx1"/>
          </a:solidFill>
          <a:latin typeface="+mn-lt"/>
          <a:ea typeface="+mn-ea"/>
          <a:cs typeface="+mn-cs"/>
        </a:defRPr>
      </a:lvl6pPr>
      <a:lvl7pPr marL="2599690" algn="l" defTabSz="866775" rtl="0" eaLnBrk="1" latinLnBrk="0" hangingPunct="1">
        <a:defRPr sz="1700" kern="1200">
          <a:solidFill>
            <a:schemeClr val="tx1"/>
          </a:solidFill>
          <a:latin typeface="+mn-lt"/>
          <a:ea typeface="+mn-ea"/>
          <a:cs typeface="+mn-cs"/>
        </a:defRPr>
      </a:lvl7pPr>
      <a:lvl8pPr marL="3032760" algn="l" defTabSz="866775" rtl="0" eaLnBrk="1" latinLnBrk="0" hangingPunct="1">
        <a:defRPr sz="1700" kern="1200">
          <a:solidFill>
            <a:schemeClr val="tx1"/>
          </a:solidFill>
          <a:latin typeface="+mn-lt"/>
          <a:ea typeface="+mn-ea"/>
          <a:cs typeface="+mn-cs"/>
        </a:defRPr>
      </a:lvl8pPr>
      <a:lvl9pPr marL="3465830" algn="l" defTabSz="866775"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8.xml"/><Relationship Id="rId13" Type="http://schemas.openxmlformats.org/officeDocument/2006/relationships/image" Target="../media/image26.png"/><Relationship Id="rId3" Type="http://schemas.openxmlformats.org/officeDocument/2006/relationships/tags" Target="../tags/tag23.xml"/><Relationship Id="rId7" Type="http://schemas.openxmlformats.org/officeDocument/2006/relationships/slideLayout" Target="../slideLayouts/slideLayout18.xml"/><Relationship Id="rId12" Type="http://schemas.openxmlformats.org/officeDocument/2006/relationships/image" Target="../media/image16.png"/><Relationship Id="rId17" Type="http://schemas.openxmlformats.org/officeDocument/2006/relationships/image" Target="../media/image29.png"/><Relationship Id="rId2" Type="http://schemas.openxmlformats.org/officeDocument/2006/relationships/tags" Target="../tags/tag22.xml"/><Relationship Id="rId16" Type="http://schemas.openxmlformats.org/officeDocument/2006/relationships/image" Target="../media/image28.png"/><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image" Target="../media/image25.jpeg"/><Relationship Id="rId5" Type="http://schemas.openxmlformats.org/officeDocument/2006/relationships/tags" Target="../tags/tag25.xml"/><Relationship Id="rId1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tags" Target="../tags/tag24.xml"/><Relationship Id="rId9" Type="http://schemas.openxmlformats.org/officeDocument/2006/relationships/image" Target="../media/image23.png"/><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4.png"/><Relationship Id="rId3" Type="http://schemas.openxmlformats.org/officeDocument/2006/relationships/tags" Target="../tags/tag29.xml"/><Relationship Id="rId7" Type="http://schemas.openxmlformats.org/officeDocument/2006/relationships/image" Target="../media/image30.png"/><Relationship Id="rId12" Type="http://schemas.openxmlformats.org/officeDocument/2006/relationships/image" Target="../media/image33.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notesSlide" Target="../notesSlides/notesSlide9.xml"/><Relationship Id="rId11" Type="http://schemas.openxmlformats.org/officeDocument/2006/relationships/image" Target="../media/image32.png"/><Relationship Id="rId5" Type="http://schemas.openxmlformats.org/officeDocument/2006/relationships/slideLayout" Target="../slideLayouts/slideLayout18.xml"/><Relationship Id="rId15" Type="http://schemas.openxmlformats.org/officeDocument/2006/relationships/image" Target="../media/image36.png"/><Relationship Id="rId10" Type="http://schemas.openxmlformats.org/officeDocument/2006/relationships/image" Target="../media/image25.jpeg"/><Relationship Id="rId4" Type="http://schemas.openxmlformats.org/officeDocument/2006/relationships/tags" Target="../tags/tag30.xml"/><Relationship Id="rId9" Type="http://schemas.openxmlformats.org/officeDocument/2006/relationships/image" Target="../media/image31.png"/><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0.png"/><Relationship Id="rId3" Type="http://schemas.openxmlformats.org/officeDocument/2006/relationships/tags" Target="../tags/tag33.xml"/><Relationship Id="rId7" Type="http://schemas.microsoft.com/office/2007/relationships/hdphoto" Target="../media/hdphoto1.wdp"/><Relationship Id="rId12" Type="http://schemas.openxmlformats.org/officeDocument/2006/relationships/image" Target="../media/image39.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30.png"/><Relationship Id="rId11" Type="http://schemas.openxmlformats.org/officeDocument/2006/relationships/image" Target="../media/image38.png"/><Relationship Id="rId5" Type="http://schemas.openxmlformats.org/officeDocument/2006/relationships/notesSlide" Target="../notesSlides/notesSlide10.xml"/><Relationship Id="rId10" Type="http://schemas.openxmlformats.org/officeDocument/2006/relationships/image" Target="../media/image37.png"/><Relationship Id="rId4" Type="http://schemas.openxmlformats.org/officeDocument/2006/relationships/slideLayout" Target="../slideLayouts/slideLayout18.xml"/><Relationship Id="rId9" Type="http://schemas.openxmlformats.org/officeDocument/2006/relationships/image" Target="../media/image25.jpe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36.xml"/><Relationship Id="rId7" Type="http://schemas.openxmlformats.org/officeDocument/2006/relationships/notesSlide" Target="../notesSlides/notesSlide11.xml"/><Relationship Id="rId12" Type="http://schemas.openxmlformats.org/officeDocument/2006/relationships/image" Target="../media/image42.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Layout" Target="../slideLayouts/slideLayout18.xml"/><Relationship Id="rId11" Type="http://schemas.openxmlformats.org/officeDocument/2006/relationships/image" Target="../media/image41.png"/><Relationship Id="rId5" Type="http://schemas.openxmlformats.org/officeDocument/2006/relationships/tags" Target="../tags/tag38.xml"/><Relationship Id="rId10" Type="http://schemas.openxmlformats.org/officeDocument/2006/relationships/image" Target="../media/image25.jpeg"/><Relationship Id="rId4" Type="http://schemas.openxmlformats.org/officeDocument/2006/relationships/tags" Target="../tags/tag37.xml"/><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39.xm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tags" Target="../tags/tag52.xml"/><Relationship Id="rId18" Type="http://schemas.openxmlformats.org/officeDocument/2006/relationships/tags" Target="../tags/tag57.xml"/><Relationship Id="rId26" Type="http://schemas.openxmlformats.org/officeDocument/2006/relationships/image" Target="../media/image60.png"/><Relationship Id="rId3" Type="http://schemas.openxmlformats.org/officeDocument/2006/relationships/tags" Target="../tags/tag42.xml"/><Relationship Id="rId21" Type="http://schemas.openxmlformats.org/officeDocument/2006/relationships/tags" Target="../tags/tag60.xml"/><Relationship Id="rId7" Type="http://schemas.openxmlformats.org/officeDocument/2006/relationships/tags" Target="../tags/tag46.xml"/><Relationship Id="rId12" Type="http://schemas.openxmlformats.org/officeDocument/2006/relationships/tags" Target="../tags/tag51.xml"/><Relationship Id="rId17" Type="http://schemas.openxmlformats.org/officeDocument/2006/relationships/tags" Target="../tags/tag56.xml"/><Relationship Id="rId25" Type="http://schemas.openxmlformats.org/officeDocument/2006/relationships/image" Target="../media/image17.png"/><Relationship Id="rId2" Type="http://schemas.openxmlformats.org/officeDocument/2006/relationships/tags" Target="../tags/tag41.xml"/><Relationship Id="rId16" Type="http://schemas.openxmlformats.org/officeDocument/2006/relationships/tags" Target="../tags/tag55.xml"/><Relationship Id="rId20" Type="http://schemas.openxmlformats.org/officeDocument/2006/relationships/tags" Target="../tags/tag59.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24" Type="http://schemas.openxmlformats.org/officeDocument/2006/relationships/slideLayout" Target="../slideLayouts/slideLayout18.xml"/><Relationship Id="rId5" Type="http://schemas.openxmlformats.org/officeDocument/2006/relationships/tags" Target="../tags/tag44.xml"/><Relationship Id="rId15" Type="http://schemas.openxmlformats.org/officeDocument/2006/relationships/tags" Target="../tags/tag54.xml"/><Relationship Id="rId23" Type="http://schemas.openxmlformats.org/officeDocument/2006/relationships/tags" Target="../tags/tag62.xml"/><Relationship Id="rId10" Type="http://schemas.openxmlformats.org/officeDocument/2006/relationships/tags" Target="../tags/tag49.xml"/><Relationship Id="rId19" Type="http://schemas.openxmlformats.org/officeDocument/2006/relationships/tags" Target="../tags/tag58.xml"/><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tags" Target="../tags/tag53.xml"/><Relationship Id="rId22" Type="http://schemas.openxmlformats.org/officeDocument/2006/relationships/tags" Target="../tags/tag61.xml"/></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tags" Target="../tags/tag65.xml"/><Relationship Id="rId7" Type="http://schemas.openxmlformats.org/officeDocument/2006/relationships/image" Target="../media/image62.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61.jpeg"/><Relationship Id="rId5" Type="http://schemas.openxmlformats.org/officeDocument/2006/relationships/notesSlide" Target="../notesSlides/notesSlide16.xml"/><Relationship Id="rId4"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3" Type="http://schemas.openxmlformats.org/officeDocument/2006/relationships/tags" Target="../tags/tag5.xml"/><Relationship Id="rId21" Type="http://schemas.openxmlformats.org/officeDocument/2006/relationships/image" Target="../media/image15.png"/><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image" Target="../media/image22.png"/><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notesSlide" Target="../notesSlides/notesSlide7.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image" Target="../media/image19.png"/><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image" Target="../media/image18.png"/><Relationship Id="rId10" Type="http://schemas.openxmlformats.org/officeDocument/2006/relationships/tags" Target="../tags/tag12.xml"/><Relationship Id="rId19" Type="http://schemas.openxmlformats.org/officeDocument/2006/relationships/slideLayout" Target="../slideLayouts/slideLayout18.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635"/>
            <a:ext cx="12195810" cy="6858635"/>
          </a:xfrm>
          <a:prstGeom prst="rect">
            <a:avLst/>
          </a:prstGeom>
          <a:gradFill>
            <a:gsLst>
              <a:gs pos="20000">
                <a:schemeClr val="accent1">
                  <a:lumMod val="30000"/>
                  <a:lumOff val="70000"/>
                  <a:alpha val="0"/>
                </a:schemeClr>
              </a:gs>
              <a:gs pos="100000">
                <a:schemeClr val="accent1">
                  <a:lumMod val="23000"/>
                  <a:lumOff val="77000"/>
                  <a:alpha val="77000"/>
                </a:schemeClr>
              </a:gs>
            </a:gsLst>
            <a:lin ang="16200000" scaled="0"/>
          </a:gradFill>
          <a:ln>
            <a:noFill/>
          </a:ln>
        </p:spPr>
        <p:style>
          <a:lnRef idx="2">
            <a:schemeClr val="accent2"/>
          </a:lnRef>
          <a:fillRef idx="1">
            <a:schemeClr val="lt1"/>
          </a:fillRef>
          <a:effectRef idx="0">
            <a:schemeClr val="accent2"/>
          </a:effectRef>
          <a:fontRef idx="minor">
            <a:schemeClr val="dk1"/>
          </a:fontRef>
        </p:style>
        <p:txBody>
          <a:bodyPr wrap="square" lIns="90000" tIns="0" rIns="90000" bIns="46800" rtlCol="0">
            <a:noAutofit/>
          </a:bodyPr>
          <a:lstStyle/>
          <a:p>
            <a:pPr>
              <a:lnSpc>
                <a:spcPct val="130000"/>
              </a:lnSpc>
              <a:spcAft>
                <a:spcPts val="1000"/>
              </a:spcAft>
            </a:pPr>
            <a:endParaRPr lang="zh-CN" altLang="en-US" sz="1400" b="1" spc="150" dirty="0">
              <a:latin typeface="微软雅黑" panose="020B0503020204020204" pitchFamily="34" charset="-122"/>
              <a:ea typeface="微软雅黑" panose="020B0503020204020204" pitchFamily="34" charset="-122"/>
            </a:endParaRPr>
          </a:p>
        </p:txBody>
      </p:sp>
      <p:pic>
        <p:nvPicPr>
          <p:cNvPr id="13" name="图片 12" descr="资源 1@2x"/>
          <p:cNvPicPr>
            <a:picLocks noChangeAspect="1"/>
          </p:cNvPicPr>
          <p:nvPr/>
        </p:nvPicPr>
        <p:blipFill>
          <a:blip r:embed="rId3" cstate="screen"/>
          <a:srcRect r="46162"/>
          <a:stretch>
            <a:fillRect/>
          </a:stretch>
        </p:blipFill>
        <p:spPr>
          <a:xfrm>
            <a:off x="0" y="2676525"/>
            <a:ext cx="8648065" cy="4181475"/>
          </a:xfrm>
          <a:prstGeom prst="rect">
            <a:avLst/>
          </a:prstGeom>
        </p:spPr>
      </p:pic>
      <p:cxnSp>
        <p:nvCxnSpPr>
          <p:cNvPr id="22" name="直接连接符 21"/>
          <p:cNvCxnSpPr/>
          <p:nvPr/>
        </p:nvCxnSpPr>
        <p:spPr>
          <a:xfrm>
            <a:off x="8648904" y="3528803"/>
            <a:ext cx="2044065" cy="0"/>
          </a:xfrm>
          <a:prstGeom prst="line">
            <a:avLst/>
          </a:prstGeom>
          <a:ln>
            <a:gradFill flip="none" rotWithShape="1">
              <a:gsLst>
                <a:gs pos="0">
                  <a:schemeClr val="accent1">
                    <a:lumMod val="20000"/>
                    <a:lumOff val="8000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862659" y="3528803"/>
            <a:ext cx="2337098" cy="0"/>
          </a:xfrm>
          <a:prstGeom prst="line">
            <a:avLst/>
          </a:prstGeom>
          <a:ln>
            <a:gradFill flip="none" rotWithShape="1">
              <a:gsLst>
                <a:gs pos="0">
                  <a:schemeClr val="accent1">
                    <a:lumMod val="20000"/>
                    <a:lumOff val="80000"/>
                  </a:schemeClr>
                </a:gs>
                <a:gs pos="100000">
                  <a:schemeClr val="bg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1" name="智慧政务数字中国"/>
          <p:cNvSpPr txBox="1"/>
          <p:nvPr/>
        </p:nvSpPr>
        <p:spPr>
          <a:xfrm>
            <a:off x="2082165" y="1599015"/>
            <a:ext cx="8027670" cy="881844"/>
          </a:xfrm>
          <a:prstGeom prst="rect">
            <a:avLst/>
          </a:prstGeom>
          <a:ln w="12700">
            <a:miter lim="400000"/>
          </a:ln>
        </p:spPr>
        <p:txBody>
          <a:bodyPr wrap="square" lIns="25400" tIns="25400" rIns="25400" bIns="25400" anchor="ctr">
            <a:spAutoFit/>
          </a:bodyPr>
          <a:lstStyle>
            <a:lvl1pPr>
              <a:defRPr sz="9000" b="0">
                <a:solidFill>
                  <a:srgbClr val="FFFFFF"/>
                </a:solidFill>
                <a:latin typeface="+mn-lt"/>
                <a:ea typeface="+mn-ea"/>
                <a:cs typeface="+mn-cs"/>
                <a:sym typeface="Helvetica Neue Medium" panose="02000503000000020004"/>
              </a:defRPr>
            </a:lvl1pPr>
          </a:lstStyle>
          <a:p>
            <a:pPr algn="ctr" defTabSz="457200" fontAlgn="auto">
              <a:lnSpc>
                <a:spcPct val="130000"/>
              </a:lnSpc>
              <a:defRPr sz="36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zh-CN" sz="4600" b="1" dirty="0">
                <a:solidFill>
                  <a:schemeClr val="tx2">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zh-CN" sz="4600" b="1" dirty="0">
                <a:solidFill>
                  <a:srgbClr val="0C6DCA"/>
                </a:solidFill>
                <a:latin typeface="微软雅黑" panose="020B0503020204020204" pitchFamily="34" charset="-122"/>
                <a:ea typeface="微软雅黑" panose="020B0503020204020204" pitchFamily="34" charset="-122"/>
                <a:sym typeface="微软雅黑" panose="020B0503020204020204" pitchFamily="34" charset="-122"/>
              </a:rPr>
              <a:t>湘易办</a:t>
            </a:r>
            <a:r>
              <a:rPr lang="zh-CN" altLang="zh-CN" sz="4600" b="1" dirty="0">
                <a:solidFill>
                  <a:schemeClr val="tx2">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”超级移动端介绍</a:t>
            </a:r>
            <a:endParaRPr sz="4600" b="1" dirty="0">
              <a:solidFill>
                <a:schemeClr val="tx2">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7" name="图片 16"/>
          <p:cNvPicPr>
            <a:picLocks noChangeAspect="1"/>
          </p:cNvPicPr>
          <p:nvPr/>
        </p:nvPicPr>
        <p:blipFill>
          <a:blip r:embed="rId4" cstate="screen"/>
          <a:stretch>
            <a:fillRect/>
          </a:stretch>
        </p:blipFill>
        <p:spPr>
          <a:xfrm>
            <a:off x="9749790" y="3439160"/>
            <a:ext cx="1904365" cy="3119120"/>
          </a:xfrm>
          <a:prstGeom prst="rect">
            <a:avLst/>
          </a:prstGeom>
        </p:spPr>
      </p:pic>
      <p:pic>
        <p:nvPicPr>
          <p:cNvPr id="12" name="图片 11" descr="/private/var/folders/lf/f874w44937d5p1ggvjzmq7bc0000gn/T/com.kingsoft.wpsoffice.mac/picturecompress_20221127103306/output_1.pngoutput_1"/>
          <p:cNvPicPr>
            <a:picLocks noChangeAspect="1"/>
          </p:cNvPicPr>
          <p:nvPr/>
        </p:nvPicPr>
        <p:blipFill>
          <a:blip r:embed="rId5" cstate="screen"/>
          <a:srcRect/>
          <a:stretch>
            <a:fillRect/>
          </a:stretch>
        </p:blipFill>
        <p:spPr>
          <a:xfrm>
            <a:off x="9855834" y="3993628"/>
            <a:ext cx="1692275" cy="2592070"/>
          </a:xfrm>
          <a:prstGeom prst="rect">
            <a:avLst/>
          </a:prstGeom>
        </p:spPr>
      </p:pic>
      <p:sp>
        <p:nvSpPr>
          <p:cNvPr id="2" name="文本框 1"/>
          <p:cNvSpPr txBox="1"/>
          <p:nvPr>
            <p:custDataLst>
              <p:tags r:id="rId1"/>
            </p:custDataLst>
          </p:nvPr>
        </p:nvSpPr>
        <p:spPr>
          <a:xfrm>
            <a:off x="4199890" y="3319145"/>
            <a:ext cx="3890010" cy="810260"/>
          </a:xfrm>
          <a:prstGeom prst="rect">
            <a:avLst/>
          </a:prstGeom>
          <a:noFill/>
        </p:spPr>
        <p:txBody>
          <a:bodyPr wrap="square">
            <a:spAutoFit/>
          </a:bodyPr>
          <a:lstStyle/>
          <a:p>
            <a:pPr algn="ctr">
              <a:lnSpc>
                <a:spcPct val="130000"/>
              </a:lnSpc>
            </a:pPr>
            <a:r>
              <a:rPr lang="zh-CN" altLang="en-US" b="1" dirty="0">
                <a:solidFill>
                  <a:schemeClr val="tx1"/>
                </a:solidFill>
                <a:latin typeface="微软雅黑" panose="020B0503020204020204" pitchFamily="34" charset="-122"/>
                <a:ea typeface="微软雅黑" panose="020B0503020204020204" pitchFamily="34" charset="-122"/>
              </a:rPr>
              <a:t>省政务管理服务局</a:t>
            </a:r>
          </a:p>
          <a:p>
            <a:pPr algn="ctr">
              <a:lnSpc>
                <a:spcPct val="130000"/>
              </a:lnSpc>
            </a:pPr>
            <a:r>
              <a:rPr lang="zh-CN" altLang="en-US" sz="1800" b="1" dirty="0">
                <a:solidFill>
                  <a:schemeClr val="tx1"/>
                </a:solidFill>
                <a:latin typeface="微软雅黑" panose="020B0503020204020204" pitchFamily="34" charset="-122"/>
                <a:ea typeface="微软雅黑" panose="020B0503020204020204" pitchFamily="34" charset="-122"/>
              </a:rPr>
              <a:t>建行湖南省分行</a:t>
            </a:r>
          </a:p>
        </p:txBody>
      </p:sp>
      <p:sp>
        <p:nvSpPr>
          <p:cNvPr id="26" name="文本框 25"/>
          <p:cNvSpPr txBox="1"/>
          <p:nvPr/>
        </p:nvSpPr>
        <p:spPr>
          <a:xfrm>
            <a:off x="5359400" y="4300855"/>
            <a:ext cx="1570990" cy="337185"/>
          </a:xfrm>
          <a:prstGeom prst="rect">
            <a:avLst/>
          </a:prstGeom>
          <a:noFill/>
        </p:spPr>
        <p:txBody>
          <a:bodyPr wrap="square">
            <a:spAutoFit/>
          </a:bodyPr>
          <a:lstStyle/>
          <a:p>
            <a:pPr algn="ctr"/>
            <a:r>
              <a:rPr lang="en-US" altLang="zh-CN" sz="16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2022</a:t>
            </a:r>
            <a:r>
              <a:rPr lang="zh-CN" altLang="en-US" sz="16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年</a:t>
            </a:r>
            <a:r>
              <a:rPr lang="en-US" altLang="zh-CN" sz="16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11</a:t>
            </a:r>
            <a:r>
              <a:rPr lang="zh-CN" altLang="en-US" sz="16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月</a:t>
            </a:r>
          </a:p>
        </p:txBody>
      </p:sp>
      <p:pic>
        <p:nvPicPr>
          <p:cNvPr id="3" name="图片 2" descr="资源 1@2x"/>
          <p:cNvPicPr>
            <a:picLocks noChangeAspect="1"/>
          </p:cNvPicPr>
          <p:nvPr/>
        </p:nvPicPr>
        <p:blipFill>
          <a:blip r:embed="rId6" cstate="screen"/>
          <a:srcRect/>
          <a:stretch>
            <a:fillRect/>
          </a:stretch>
        </p:blipFill>
        <p:spPr>
          <a:xfrm>
            <a:off x="8701165" y="2676525"/>
            <a:ext cx="3546475" cy="4181475"/>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9" cstate="screen"/>
          <a:srcRect/>
          <a:stretch>
            <a:fillRect/>
          </a:stretch>
        </p:blipFill>
        <p:spPr>
          <a:xfrm>
            <a:off x="9314180" y="984885"/>
            <a:ext cx="2263140" cy="5024755"/>
          </a:xfrm>
          <a:prstGeom prst="rect">
            <a:avLst/>
          </a:prstGeom>
        </p:spPr>
      </p:pic>
      <p:pic>
        <p:nvPicPr>
          <p:cNvPr id="27" name="图片 26"/>
          <p:cNvPicPr>
            <a:picLocks noChangeAspect="1"/>
          </p:cNvPicPr>
          <p:nvPr/>
        </p:nvPicPr>
        <p:blipFill>
          <a:blip r:embed="rId10" cstate="screen"/>
          <a:srcRect/>
          <a:stretch>
            <a:fillRect/>
          </a:stretch>
        </p:blipFill>
        <p:spPr>
          <a:xfrm>
            <a:off x="6584315" y="1050290"/>
            <a:ext cx="2216150" cy="5033010"/>
          </a:xfrm>
          <a:prstGeom prst="roundRect">
            <a:avLst>
              <a:gd name="adj" fmla="val 9197"/>
            </a:avLst>
          </a:prstGeom>
        </p:spPr>
      </p:pic>
      <p:sp>
        <p:nvSpPr>
          <p:cNvPr id="28" name="标题 27"/>
          <p:cNvSpPr>
            <a:spLocks noGrp="1"/>
          </p:cNvSpPr>
          <p:nvPr>
            <p:ph type="title"/>
          </p:nvPr>
        </p:nvSpPr>
        <p:spPr/>
        <p:txBody>
          <a:bodyPr/>
          <a:lstStyle/>
          <a:p>
            <a:pPr algn="l">
              <a:buClrTx/>
              <a:buSzTx/>
              <a:buFontTx/>
            </a:pPr>
            <a:r>
              <a:rPr lang="en-US" altLang="zh-CN" sz="2400" dirty="0">
                <a:latin typeface="+mj-ea"/>
                <a:sym typeface="+mn-ea"/>
              </a:rPr>
              <a:t>“</a:t>
            </a:r>
            <a:r>
              <a:rPr lang="zh-CN" altLang="en-US" sz="2400" dirty="0">
                <a:latin typeface="+mj-ea"/>
                <a:sym typeface="+mn-ea"/>
              </a:rPr>
              <a:t>湘易办</a:t>
            </a:r>
            <a:r>
              <a:rPr lang="en-US" altLang="zh-CN" sz="2400" dirty="0">
                <a:latin typeface="+mj-ea"/>
                <a:sym typeface="+mn-ea"/>
              </a:rPr>
              <a:t>”</a:t>
            </a:r>
            <a:r>
              <a:rPr lang="zh-CN" altLang="en-US" sz="2400" dirty="0">
                <a:latin typeface="+mj-ea"/>
                <a:sym typeface="+mn-ea"/>
              </a:rPr>
              <a:t>公众版</a:t>
            </a:r>
            <a:r>
              <a:rPr lang="en-US" altLang="zh-CN" sz="2400" dirty="0">
                <a:latin typeface="+mj-ea"/>
                <a:sym typeface="+mn-ea"/>
              </a:rPr>
              <a:t> —— </a:t>
            </a:r>
            <a:r>
              <a:rPr lang="en-US" altLang="zh-CN" sz="2400" dirty="0">
                <a:latin typeface="+mj-ea"/>
              </a:rPr>
              <a:t>首页</a:t>
            </a:r>
          </a:p>
        </p:txBody>
      </p:sp>
      <p:grpSp>
        <p:nvGrpSpPr>
          <p:cNvPr id="8" name="组合 7"/>
          <p:cNvGrpSpPr/>
          <p:nvPr/>
        </p:nvGrpSpPr>
        <p:grpSpPr>
          <a:xfrm>
            <a:off x="390729" y="1076068"/>
            <a:ext cx="5620255" cy="1514734"/>
            <a:chOff x="591859" y="1601679"/>
            <a:chExt cx="5210228" cy="1434749"/>
          </a:xfrm>
        </p:grpSpPr>
        <p:pic>
          <p:nvPicPr>
            <p:cNvPr id="9" name="图片 8"/>
            <p:cNvPicPr>
              <a:picLocks noChangeAspect="1" noChangeArrowheads="1"/>
            </p:cNvPicPr>
            <p:nvPr/>
          </p:nvPicPr>
          <p:blipFill rotWithShape="1">
            <a:blip r:embed="rId11" cstate="screen"/>
            <a:srcRect l="-20915"/>
            <a:stretch>
              <a:fillRect/>
            </a:stretch>
          </p:blipFill>
          <p:spPr bwMode="auto">
            <a:xfrm>
              <a:off x="1327746" y="1601679"/>
              <a:ext cx="4474341" cy="1303043"/>
            </a:xfrm>
            <a:custGeom>
              <a:avLst/>
              <a:gdLst>
                <a:gd name="connsiteX0" fmla="*/ 0 w 4474341"/>
                <a:gd name="connsiteY0" fmla="*/ 0 h 1303043"/>
                <a:gd name="connsiteX1" fmla="*/ 4474341 w 4474341"/>
                <a:gd name="connsiteY1" fmla="*/ 0 h 1303043"/>
                <a:gd name="connsiteX2" fmla="*/ 4474341 w 4474341"/>
                <a:gd name="connsiteY2" fmla="*/ 1303043 h 1303043"/>
                <a:gd name="connsiteX3" fmla="*/ 0 w 4474341"/>
                <a:gd name="connsiteY3" fmla="*/ 1303043 h 1303043"/>
              </a:gdLst>
              <a:ahLst/>
              <a:cxnLst>
                <a:cxn ang="0">
                  <a:pos x="connsiteX0" y="connsiteY0"/>
                </a:cxn>
                <a:cxn ang="0">
                  <a:pos x="connsiteX1" y="connsiteY1"/>
                </a:cxn>
                <a:cxn ang="0">
                  <a:pos x="connsiteX2" y="connsiteY2"/>
                </a:cxn>
                <a:cxn ang="0">
                  <a:pos x="connsiteX3" y="connsiteY3"/>
                </a:cxn>
              </a:cxnLst>
              <a:rect l="l" t="t" r="r" b="b"/>
              <a:pathLst>
                <a:path w="4474341" h="1303043">
                  <a:moveTo>
                    <a:pt x="0" y="0"/>
                  </a:moveTo>
                  <a:lnTo>
                    <a:pt x="4474341" y="0"/>
                  </a:lnTo>
                  <a:lnTo>
                    <a:pt x="4474341" y="1303043"/>
                  </a:lnTo>
                  <a:lnTo>
                    <a:pt x="0" y="1303043"/>
                  </a:lnTo>
                  <a:close/>
                </a:path>
              </a:pathLst>
            </a:custGeom>
            <a:noFill/>
            <a:extLst>
              <a:ext uri="{909E8E84-426E-40DD-AFC4-6F175D3DCCD1}">
                <a14:hiddenFill xmlns:a14="http://schemas.microsoft.com/office/drawing/2010/main">
                  <a:solidFill>
                    <a:srgbClr val="FFFFFF"/>
                  </a:solidFill>
                </a14:hiddenFill>
              </a:ext>
            </a:extLst>
          </p:spPr>
        </p:pic>
        <p:grpSp>
          <p:nvGrpSpPr>
            <p:cNvPr id="10" name="组合 9"/>
            <p:cNvGrpSpPr/>
            <p:nvPr/>
          </p:nvGrpSpPr>
          <p:grpSpPr>
            <a:xfrm>
              <a:off x="591859" y="1607201"/>
              <a:ext cx="5210228" cy="1429227"/>
              <a:chOff x="3761883" y="2339720"/>
              <a:chExt cx="5210228" cy="1429227"/>
            </a:xfrm>
          </p:grpSpPr>
          <p:grpSp>
            <p:nvGrpSpPr>
              <p:cNvPr id="11" name="组合 10"/>
              <p:cNvGrpSpPr/>
              <p:nvPr/>
            </p:nvGrpSpPr>
            <p:grpSpPr>
              <a:xfrm>
                <a:off x="3761883" y="2339720"/>
                <a:ext cx="5210228" cy="1429227"/>
                <a:chOff x="559255" y="1387454"/>
                <a:chExt cx="4580858" cy="1256584"/>
              </a:xfrm>
            </p:grpSpPr>
            <p:sp>
              <p:nvSpPr>
                <p:cNvPr id="13" name="矩形 12"/>
                <p:cNvSpPr/>
                <p:nvPr/>
              </p:nvSpPr>
              <p:spPr>
                <a:xfrm>
                  <a:off x="690849" y="1387454"/>
                  <a:ext cx="4449264" cy="1145642"/>
                </a:xfrm>
                <a:prstGeom prst="rect">
                  <a:avLst/>
                </a:prstGeom>
                <a:gradFill>
                  <a:gsLst>
                    <a:gs pos="28000">
                      <a:srgbClr val="4176FD"/>
                    </a:gs>
                    <a:gs pos="100000">
                      <a:srgbClr val="09BFFF">
                        <a:alpha val="48000"/>
                      </a:srgbClr>
                    </a:gs>
                  </a:gsLst>
                  <a:lin ang="0" scaled="0"/>
                </a:gradFill>
                <a:ln>
                  <a:noFill/>
                </a:ln>
                <a:effectLst>
                  <a:outerShdw blurRad="330200" dist="88900" dir="5400000" algn="t" rotWithShape="0">
                    <a:srgbClr val="38B2F1">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4" name="箭头: V 形 13"/>
                <p:cNvSpPr/>
                <p:nvPr/>
              </p:nvSpPr>
              <p:spPr>
                <a:xfrm rot="9000000">
                  <a:off x="559255" y="2491070"/>
                  <a:ext cx="95368" cy="152968"/>
                </a:xfrm>
                <a:prstGeom prst="chevron">
                  <a:avLst>
                    <a:gd name="adj" fmla="val 57578"/>
                  </a:avLst>
                </a:prstGeom>
                <a:solidFill>
                  <a:srgbClr val="A3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微软雅黑" panose="020B0503020204020204" pitchFamily="34" charset="-122"/>
                    <a:cs typeface="+mn-cs"/>
                  </a:endParaRPr>
                </a:p>
              </p:txBody>
            </p:sp>
            <p:grpSp>
              <p:nvGrpSpPr>
                <p:cNvPr id="15" name="组合 14"/>
                <p:cNvGrpSpPr/>
                <p:nvPr/>
              </p:nvGrpSpPr>
              <p:grpSpPr>
                <a:xfrm>
                  <a:off x="805437" y="1447815"/>
                  <a:ext cx="991171" cy="138298"/>
                  <a:chOff x="805437" y="1588807"/>
                  <a:chExt cx="991171" cy="138298"/>
                </a:xfrm>
                <a:gradFill>
                  <a:gsLst>
                    <a:gs pos="0">
                      <a:srgbClr val="F7FCFF">
                        <a:alpha val="63000"/>
                      </a:srgbClr>
                    </a:gs>
                    <a:gs pos="100000">
                      <a:srgbClr val="F7FCFF">
                        <a:alpha val="0"/>
                      </a:srgbClr>
                    </a:gs>
                  </a:gsLst>
                  <a:lin ang="0" scaled="0"/>
                </a:gradFill>
              </p:grpSpPr>
              <p:sp>
                <p:nvSpPr>
                  <p:cNvPr id="22" name="平行四边形 21"/>
                  <p:cNvSpPr/>
                  <p:nvPr/>
                </p:nvSpPr>
                <p:spPr>
                  <a:xfrm>
                    <a:off x="8054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3" name="平行四边形 22"/>
                  <p:cNvSpPr/>
                  <p:nvPr/>
                </p:nvSpPr>
                <p:spPr>
                  <a:xfrm>
                    <a:off x="100228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4" name="平行四边形 23"/>
                  <p:cNvSpPr/>
                  <p:nvPr/>
                </p:nvSpPr>
                <p:spPr>
                  <a:xfrm>
                    <a:off x="11991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5" name="平行四边形 24"/>
                  <p:cNvSpPr/>
                  <p:nvPr/>
                </p:nvSpPr>
                <p:spPr>
                  <a:xfrm>
                    <a:off x="139598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6" name="平行四边形 25"/>
                  <p:cNvSpPr/>
                  <p:nvPr/>
                </p:nvSpPr>
                <p:spPr>
                  <a:xfrm>
                    <a:off x="15928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grpSp>
              <p:nvGrpSpPr>
                <p:cNvPr id="16" name="组合 15"/>
                <p:cNvGrpSpPr/>
                <p:nvPr/>
              </p:nvGrpSpPr>
              <p:grpSpPr>
                <a:xfrm>
                  <a:off x="805437" y="2311415"/>
                  <a:ext cx="991171" cy="138298"/>
                  <a:chOff x="805437" y="1588807"/>
                  <a:chExt cx="991171" cy="138298"/>
                </a:xfrm>
                <a:gradFill>
                  <a:gsLst>
                    <a:gs pos="0">
                      <a:srgbClr val="F7FCFF">
                        <a:alpha val="63000"/>
                      </a:srgbClr>
                    </a:gs>
                    <a:gs pos="100000">
                      <a:srgbClr val="F7FCFF">
                        <a:alpha val="0"/>
                      </a:srgbClr>
                    </a:gs>
                  </a:gsLst>
                  <a:lin ang="0" scaled="0"/>
                </a:gradFill>
              </p:grpSpPr>
              <p:sp>
                <p:nvSpPr>
                  <p:cNvPr id="17" name="平行四边形 16"/>
                  <p:cNvSpPr/>
                  <p:nvPr/>
                </p:nvSpPr>
                <p:spPr>
                  <a:xfrm>
                    <a:off x="8054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8" name="平行四边形 17"/>
                  <p:cNvSpPr/>
                  <p:nvPr/>
                </p:nvSpPr>
                <p:spPr>
                  <a:xfrm>
                    <a:off x="100228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9" name="平行四边形 18"/>
                  <p:cNvSpPr/>
                  <p:nvPr/>
                </p:nvSpPr>
                <p:spPr>
                  <a:xfrm>
                    <a:off x="11991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0" name="平行四边形 19"/>
                  <p:cNvSpPr/>
                  <p:nvPr/>
                </p:nvSpPr>
                <p:spPr>
                  <a:xfrm>
                    <a:off x="139598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1" name="平行四边形 20"/>
                  <p:cNvSpPr/>
                  <p:nvPr/>
                </p:nvSpPr>
                <p:spPr>
                  <a:xfrm>
                    <a:off x="15928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grpSp>
          <p:sp>
            <p:nvSpPr>
              <p:cNvPr id="12" name="文本框 11"/>
              <p:cNvSpPr txBox="1"/>
              <p:nvPr/>
            </p:nvSpPr>
            <p:spPr>
              <a:xfrm>
                <a:off x="4250482" y="2487681"/>
                <a:ext cx="4302025" cy="902805"/>
              </a:xfrm>
              <a:prstGeom prst="rect">
                <a:avLst/>
              </a:prstGeom>
              <a:noFill/>
            </p:spPr>
            <p:txBody>
              <a:bodyPr wrap="square">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服务聚焦，突出特色，满足常用需求</a:t>
                </a:r>
              </a:p>
            </p:txBody>
          </p:sp>
        </p:grpSp>
      </p:grpSp>
      <p:pic>
        <p:nvPicPr>
          <p:cNvPr id="60" name="图片 59"/>
          <p:cNvPicPr>
            <a:picLocks noChangeAspect="1"/>
          </p:cNvPicPr>
          <p:nvPr/>
        </p:nvPicPr>
        <p:blipFill rotWithShape="1">
          <a:blip r:embed="rId12" cstate="screen"/>
          <a:srcRect/>
          <a:stretch>
            <a:fillRect/>
          </a:stretch>
        </p:blipFill>
        <p:spPr>
          <a:xfrm>
            <a:off x="6584315" y="5753100"/>
            <a:ext cx="2209800" cy="330200"/>
          </a:xfrm>
          <a:prstGeom prst="roundRect">
            <a:avLst>
              <a:gd name="adj" fmla="val 13881"/>
            </a:avLst>
          </a:prstGeom>
        </p:spPr>
      </p:pic>
      <p:sp>
        <p:nvSpPr>
          <p:cNvPr id="69" name="PA-剪去对角的矩形 12"/>
          <p:cNvSpPr/>
          <p:nvPr>
            <p:custDataLst>
              <p:tags r:id="rId1"/>
            </p:custDataLst>
          </p:nvPr>
        </p:nvSpPr>
        <p:spPr>
          <a:xfrm>
            <a:off x="2491740" y="2865755"/>
            <a:ext cx="1835785" cy="1358900"/>
          </a:xfrm>
          <a:prstGeom prst="snip2DiagRect">
            <a:avLst>
              <a:gd name="adj1" fmla="val 0"/>
              <a:gd name="adj2" fmla="val 8286"/>
            </a:avLst>
          </a:prstGeom>
          <a:solidFill>
            <a:schemeClr val="bg1">
              <a:alpha val="91000"/>
            </a:schemeClr>
          </a:solidFill>
          <a:ln w="6350">
            <a:gradFill flip="none" rotWithShape="1">
              <a:gsLst>
                <a:gs pos="0">
                  <a:srgbClr val="9DE7FA"/>
                </a:gs>
                <a:gs pos="100000">
                  <a:srgbClr val="A3D3FF"/>
                </a:gs>
              </a:gsLst>
              <a:lin ang="5400000" scaled="1"/>
              <a:tileRect/>
            </a:grad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000000">
                  <a:lumMod val="75000"/>
                  <a:lumOff val="25000"/>
                </a:srgbClr>
              </a:solidFill>
              <a:effectLst/>
              <a:uLnTx/>
              <a:uFillTx/>
              <a:latin typeface="Arial" panose="020B0604020202020204"/>
              <a:ea typeface="微软雅黑" panose="020B0503020204020204" pitchFamily="34" charset="-122"/>
              <a:cs typeface="+mn-cs"/>
            </a:endParaRPr>
          </a:p>
        </p:txBody>
      </p:sp>
      <p:sp>
        <p:nvSpPr>
          <p:cNvPr id="70" name="文本框 69"/>
          <p:cNvSpPr txBox="1"/>
          <p:nvPr/>
        </p:nvSpPr>
        <p:spPr>
          <a:xfrm>
            <a:off x="2612390" y="3008630"/>
            <a:ext cx="1525905" cy="1209675"/>
          </a:xfrm>
          <a:prstGeom prst="rect">
            <a:avLst/>
          </a:prstGeom>
          <a:noFill/>
        </p:spPr>
        <p:txBody>
          <a:bodyPr wrap="square">
            <a:spAutoFit/>
          </a:bodyPr>
          <a:lstStyle>
            <a:defPPr>
              <a:defRPr lang="zh-CN"/>
            </a:defPPr>
            <a:lvl1pPr>
              <a:lnSpc>
                <a:spcPct val="130000"/>
              </a:lnSpc>
              <a:defRPr sz="1200" b="1">
                <a:solidFill>
                  <a:srgbClr val="0070C0"/>
                </a:solidFill>
                <a:latin typeface="微软雅黑" panose="020B0503020204020204" pitchFamily="34" charset="-122"/>
                <a:ea typeface="微软雅黑" panose="020B0503020204020204" pitchFamily="34" charset="-122"/>
              </a:defRPr>
            </a:lvl1pPr>
          </a:lstStyle>
          <a:p>
            <a:pPr marL="0" marR="0" lvl="0" indent="0" algn="l" defTabSz="913765"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设置“一件事、一码通、电子证照、智能客服”四个功能。</a:t>
            </a:r>
          </a:p>
        </p:txBody>
      </p:sp>
      <p:sp>
        <p:nvSpPr>
          <p:cNvPr id="71" name="PA-剪去对角的矩形 12"/>
          <p:cNvSpPr/>
          <p:nvPr>
            <p:custDataLst>
              <p:tags r:id="rId2"/>
            </p:custDataLst>
          </p:nvPr>
        </p:nvSpPr>
        <p:spPr>
          <a:xfrm>
            <a:off x="2501900" y="4729480"/>
            <a:ext cx="1835785" cy="1600835"/>
          </a:xfrm>
          <a:prstGeom prst="snip2DiagRect">
            <a:avLst>
              <a:gd name="adj1" fmla="val 0"/>
              <a:gd name="adj2" fmla="val 8286"/>
            </a:avLst>
          </a:prstGeom>
          <a:solidFill>
            <a:schemeClr val="bg1">
              <a:alpha val="91000"/>
            </a:schemeClr>
          </a:solidFill>
          <a:ln w="6350">
            <a:gradFill flip="none" rotWithShape="1">
              <a:gsLst>
                <a:gs pos="0">
                  <a:srgbClr val="9DE7FA"/>
                </a:gs>
                <a:gs pos="100000">
                  <a:srgbClr val="A3D3FF"/>
                </a:gs>
              </a:gsLst>
              <a:lin ang="5400000" scaled="1"/>
              <a:tileRect/>
            </a:grad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000000">
                  <a:lumMod val="75000"/>
                  <a:lumOff val="25000"/>
                </a:srgbClr>
              </a:solidFill>
              <a:effectLst/>
              <a:uLnTx/>
              <a:uFillTx/>
              <a:latin typeface="Arial" panose="020B0604020202020204"/>
              <a:ea typeface="微软雅黑" panose="020B0503020204020204" pitchFamily="34" charset="-122"/>
              <a:cs typeface="+mn-cs"/>
            </a:endParaRPr>
          </a:p>
        </p:txBody>
      </p:sp>
      <p:sp>
        <p:nvSpPr>
          <p:cNvPr id="72" name="文本框 71"/>
          <p:cNvSpPr txBox="1"/>
          <p:nvPr/>
        </p:nvSpPr>
        <p:spPr>
          <a:xfrm>
            <a:off x="2579266" y="4991485"/>
            <a:ext cx="1697355" cy="625171"/>
          </a:xfrm>
          <a:prstGeom prst="rect">
            <a:avLst/>
          </a:prstGeom>
          <a:noFill/>
        </p:spPr>
        <p:txBody>
          <a:bodyPr wrap="square">
            <a:spAutoFit/>
          </a:bodyPr>
          <a:lstStyle/>
          <a:p>
            <a:pPr marL="0" marR="0" lvl="0" indent="0" algn="l" defTabSz="913765"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12345专栏，我要留言。</a:t>
            </a:r>
          </a:p>
        </p:txBody>
      </p:sp>
      <p:sp>
        <p:nvSpPr>
          <p:cNvPr id="73" name="矩形: 圆角 37"/>
          <p:cNvSpPr/>
          <p:nvPr/>
        </p:nvSpPr>
        <p:spPr>
          <a:xfrm>
            <a:off x="2670706" y="2637140"/>
            <a:ext cx="1440180" cy="307340"/>
          </a:xfrm>
          <a:prstGeom prst="roundRect">
            <a:avLst>
              <a:gd name="adj" fmla="val 50000"/>
            </a:avLst>
          </a:prstGeom>
          <a:gradFill flip="none" rotWithShape="1">
            <a:gsLst>
              <a:gs pos="23000">
                <a:srgbClr val="005FB8"/>
              </a:gs>
              <a:gs pos="100000">
                <a:srgbClr val="0070C0"/>
              </a:gs>
            </a:gsLst>
            <a:lin ang="13500000" scaled="1"/>
            <a:tileRect/>
          </a:gradFill>
          <a:ln>
            <a:gradFill flip="none" rotWithShape="1">
              <a:gsLst>
                <a:gs pos="45500">
                  <a:srgbClr val="74DAD8">
                    <a:alpha val="0"/>
                  </a:srgbClr>
                </a:gs>
                <a:gs pos="0">
                  <a:srgbClr val="00BCB8"/>
                </a:gs>
                <a:gs pos="100000">
                  <a:schemeClr val="bg1"/>
                </a:gs>
              </a:gsLst>
              <a:lin ang="0" scaled="1"/>
              <a:tileRect/>
            </a:gradFill>
          </a:ln>
          <a:effectLst>
            <a:outerShdw blurRad="254000" dist="139700" dir="2700000" sx="94000" sy="94000" algn="tl" rotWithShape="0">
              <a:srgbClr val="005FB8">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74" name="矩形: 圆角 38"/>
          <p:cNvSpPr/>
          <p:nvPr/>
        </p:nvSpPr>
        <p:spPr>
          <a:xfrm>
            <a:off x="2659276" y="4497055"/>
            <a:ext cx="1478915" cy="307975"/>
          </a:xfrm>
          <a:prstGeom prst="roundRect">
            <a:avLst>
              <a:gd name="adj" fmla="val 50000"/>
            </a:avLst>
          </a:prstGeom>
          <a:gradFill flip="none" rotWithShape="1">
            <a:gsLst>
              <a:gs pos="23000">
                <a:srgbClr val="005FB8"/>
              </a:gs>
              <a:gs pos="100000">
                <a:srgbClr val="0070C0"/>
              </a:gs>
            </a:gsLst>
            <a:lin ang="13500000" scaled="1"/>
            <a:tileRect/>
          </a:gradFill>
          <a:ln>
            <a:gradFill flip="none" rotWithShape="1">
              <a:gsLst>
                <a:gs pos="45500">
                  <a:srgbClr val="74DAD8">
                    <a:alpha val="0"/>
                  </a:srgbClr>
                </a:gs>
                <a:gs pos="0">
                  <a:srgbClr val="00BCB8"/>
                </a:gs>
                <a:gs pos="100000">
                  <a:schemeClr val="bg1"/>
                </a:gs>
              </a:gsLst>
              <a:lin ang="0" scaled="1"/>
              <a:tileRect/>
            </a:gradFill>
          </a:ln>
          <a:effectLst>
            <a:outerShdw blurRad="254000" dist="139700" dir="2700000" sx="94000" sy="94000" algn="tl" rotWithShape="0">
              <a:srgbClr val="005FB8">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75" name="文本框 74"/>
          <p:cNvSpPr txBox="1"/>
          <p:nvPr/>
        </p:nvSpPr>
        <p:spPr>
          <a:xfrm>
            <a:off x="2945026" y="2629520"/>
            <a:ext cx="893445" cy="296545"/>
          </a:xfrm>
          <a:prstGeom prst="rect">
            <a:avLst/>
          </a:prstGeom>
          <a:noFill/>
        </p:spPr>
        <p:txBody>
          <a:bodyPr wrap="square" rtlCol="0">
            <a:spAutoFit/>
          </a:bodyPr>
          <a:lstStyle/>
          <a:p>
            <a:pPr marL="0" marR="0" lvl="0" indent="0" algn="ctr" defTabSz="913765" rtl="0" eaLnBrk="1" fontAlgn="auto" latinLnBrk="0" hangingPunct="1">
              <a:lnSpc>
                <a:spcPts val="16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inpin heiti" panose="00000500000000000000" pitchFamily="2" charset="-122"/>
              </a:rPr>
              <a:t>热门服务</a:t>
            </a:r>
          </a:p>
        </p:txBody>
      </p:sp>
      <p:sp>
        <p:nvSpPr>
          <p:cNvPr id="76" name="文本框 75"/>
          <p:cNvSpPr txBox="1"/>
          <p:nvPr/>
        </p:nvSpPr>
        <p:spPr>
          <a:xfrm>
            <a:off x="2952011" y="4486260"/>
            <a:ext cx="877570" cy="296545"/>
          </a:xfrm>
          <a:prstGeom prst="rect">
            <a:avLst/>
          </a:prstGeom>
          <a:noFill/>
        </p:spPr>
        <p:txBody>
          <a:bodyPr wrap="square" rtlCol="0">
            <a:spAutoFit/>
          </a:bodyPr>
          <a:lstStyle/>
          <a:p>
            <a:pPr marL="0" marR="0" lvl="0" indent="0" algn="ctr" defTabSz="913765" rtl="0" eaLnBrk="1" fontAlgn="auto" latinLnBrk="0" hangingPunct="1">
              <a:lnSpc>
                <a:spcPts val="1600"/>
              </a:lnSpc>
              <a:spcBef>
                <a:spcPts val="600"/>
              </a:spcBef>
              <a:spcAft>
                <a:spcPts val="0"/>
              </a:spcAft>
              <a:buClrTx/>
              <a:buSzTx/>
              <a:buFontTx/>
              <a:buNone/>
              <a:defRPr/>
            </a:pPr>
            <a:r>
              <a:rPr kumimoji="0" lang="zh-CN" altLang="en-US"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inpin heiti" panose="00000500000000000000" pitchFamily="2" charset="-122"/>
              </a:rPr>
              <a:t>互动服务</a:t>
            </a:r>
          </a:p>
        </p:txBody>
      </p:sp>
      <p:sp>
        <p:nvSpPr>
          <p:cNvPr id="77" name="PA-剪去对角的矩形 12"/>
          <p:cNvSpPr/>
          <p:nvPr>
            <p:custDataLst>
              <p:tags r:id="rId3"/>
            </p:custDataLst>
          </p:nvPr>
        </p:nvSpPr>
        <p:spPr>
          <a:xfrm>
            <a:off x="4429760" y="2865755"/>
            <a:ext cx="1835785" cy="1344930"/>
          </a:xfrm>
          <a:prstGeom prst="snip2DiagRect">
            <a:avLst>
              <a:gd name="adj1" fmla="val 0"/>
              <a:gd name="adj2" fmla="val 8286"/>
            </a:avLst>
          </a:prstGeom>
          <a:solidFill>
            <a:schemeClr val="bg1">
              <a:alpha val="91000"/>
            </a:schemeClr>
          </a:solidFill>
          <a:ln w="6350">
            <a:gradFill flip="none" rotWithShape="1">
              <a:gsLst>
                <a:gs pos="0">
                  <a:srgbClr val="9DE7FA"/>
                </a:gs>
                <a:gs pos="100000">
                  <a:srgbClr val="A3D3FF"/>
                </a:gs>
              </a:gsLst>
              <a:lin ang="5400000" scaled="1"/>
              <a:tileRect/>
            </a:grad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000000">
                  <a:lumMod val="75000"/>
                  <a:lumOff val="25000"/>
                </a:srgbClr>
              </a:solidFill>
              <a:effectLst/>
              <a:uLnTx/>
              <a:uFillTx/>
              <a:latin typeface="Arial" panose="020B0604020202020204"/>
              <a:ea typeface="微软雅黑" panose="020B0503020204020204" pitchFamily="34" charset="-122"/>
              <a:cs typeface="+mn-cs"/>
            </a:endParaRPr>
          </a:p>
        </p:txBody>
      </p:sp>
      <p:sp>
        <p:nvSpPr>
          <p:cNvPr id="78" name="文本框 77"/>
          <p:cNvSpPr txBox="1"/>
          <p:nvPr/>
        </p:nvSpPr>
        <p:spPr>
          <a:xfrm>
            <a:off x="4485640" y="2984500"/>
            <a:ext cx="1750060" cy="1209675"/>
          </a:xfrm>
          <a:prstGeom prst="rect">
            <a:avLst/>
          </a:prstGeom>
          <a:noFill/>
        </p:spPr>
        <p:txBody>
          <a:bodyPr wrap="square">
            <a:spAutoFit/>
          </a:bodyPr>
          <a:lstStyle>
            <a:defPPr>
              <a:defRPr lang="zh-CN"/>
            </a:defPPr>
            <a:lvl1pPr>
              <a:lnSpc>
                <a:spcPct val="130000"/>
              </a:lnSpc>
              <a:defRPr sz="1200" b="1">
                <a:solidFill>
                  <a:srgbClr val="0070C0"/>
                </a:solidFill>
                <a:latin typeface="微软雅黑" panose="020B0503020204020204" pitchFamily="34" charset="-122"/>
                <a:ea typeface="微软雅黑" panose="020B0503020204020204" pitchFamily="34" charset="-122"/>
              </a:defRPr>
            </a:lvl1pPr>
          </a:lstStyle>
          <a:p>
            <a:pPr marL="0" marR="0" lvl="0" indent="0" algn="l" defTabSz="913765"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涵盖社保、公积金、就医、交通出行、教育就业、便民缴费、景点预约功能。</a:t>
            </a:r>
          </a:p>
        </p:txBody>
      </p:sp>
      <p:sp>
        <p:nvSpPr>
          <p:cNvPr id="79" name="PA-剪去对角的矩形 12"/>
          <p:cNvSpPr/>
          <p:nvPr>
            <p:custDataLst>
              <p:tags r:id="rId4"/>
            </p:custDataLst>
          </p:nvPr>
        </p:nvSpPr>
        <p:spPr>
          <a:xfrm>
            <a:off x="4439920" y="4728845"/>
            <a:ext cx="1835785" cy="1601470"/>
          </a:xfrm>
          <a:prstGeom prst="snip2DiagRect">
            <a:avLst>
              <a:gd name="adj1" fmla="val 0"/>
              <a:gd name="adj2" fmla="val 8286"/>
            </a:avLst>
          </a:prstGeom>
          <a:solidFill>
            <a:schemeClr val="bg1">
              <a:alpha val="91000"/>
            </a:schemeClr>
          </a:solidFill>
          <a:ln w="6350">
            <a:gradFill flip="none" rotWithShape="1">
              <a:gsLst>
                <a:gs pos="0">
                  <a:srgbClr val="9DE7FA"/>
                </a:gs>
                <a:gs pos="100000">
                  <a:srgbClr val="A3D3FF"/>
                </a:gs>
              </a:gsLst>
              <a:lin ang="5400000" scaled="1"/>
              <a:tileRect/>
            </a:grad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000000">
                  <a:lumMod val="75000"/>
                  <a:lumOff val="25000"/>
                </a:srgbClr>
              </a:solidFill>
              <a:effectLst/>
              <a:uLnTx/>
              <a:uFillTx/>
              <a:latin typeface="Arial" panose="020B0604020202020204"/>
              <a:ea typeface="微软雅黑" panose="020B0503020204020204" pitchFamily="34" charset="-122"/>
              <a:cs typeface="+mn-cs"/>
            </a:endParaRPr>
          </a:p>
        </p:txBody>
      </p:sp>
      <p:sp>
        <p:nvSpPr>
          <p:cNvPr id="80" name="文本框 79"/>
          <p:cNvSpPr txBox="1"/>
          <p:nvPr/>
        </p:nvSpPr>
        <p:spPr>
          <a:xfrm>
            <a:off x="4542051" y="4929890"/>
            <a:ext cx="1692275" cy="981075"/>
          </a:xfrm>
          <a:prstGeom prst="rect">
            <a:avLst/>
          </a:prstGeom>
          <a:noFill/>
        </p:spPr>
        <p:txBody>
          <a:bodyPr wrap="square">
            <a:noAutofit/>
          </a:bodyPr>
          <a:lstStyle/>
          <a:p>
            <a:pPr marL="0" marR="0" lvl="0" indent="0" algn="l" defTabSz="913765"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关爱版。</a:t>
            </a:r>
          </a:p>
        </p:txBody>
      </p:sp>
      <p:sp>
        <p:nvSpPr>
          <p:cNvPr id="81" name="矩形: 圆角 46"/>
          <p:cNvSpPr/>
          <p:nvPr/>
        </p:nvSpPr>
        <p:spPr>
          <a:xfrm>
            <a:off x="4585866" y="2637140"/>
            <a:ext cx="1440180" cy="307340"/>
          </a:xfrm>
          <a:prstGeom prst="roundRect">
            <a:avLst>
              <a:gd name="adj" fmla="val 50000"/>
            </a:avLst>
          </a:prstGeom>
          <a:gradFill flip="none" rotWithShape="1">
            <a:gsLst>
              <a:gs pos="23000">
                <a:srgbClr val="005FB8"/>
              </a:gs>
              <a:gs pos="100000">
                <a:srgbClr val="0070C0"/>
              </a:gs>
            </a:gsLst>
            <a:lin ang="13500000" scaled="1"/>
            <a:tileRect/>
          </a:gradFill>
          <a:ln>
            <a:gradFill flip="none" rotWithShape="1">
              <a:gsLst>
                <a:gs pos="45500">
                  <a:srgbClr val="74DAD8">
                    <a:alpha val="0"/>
                  </a:srgbClr>
                </a:gs>
                <a:gs pos="0">
                  <a:srgbClr val="00BCB8"/>
                </a:gs>
                <a:gs pos="100000">
                  <a:schemeClr val="bg1"/>
                </a:gs>
              </a:gsLst>
              <a:lin ang="0" scaled="1"/>
              <a:tileRect/>
            </a:gradFill>
          </a:ln>
          <a:effectLst>
            <a:outerShdw blurRad="254000" dist="139700" dir="2700000" sx="94000" sy="94000" algn="tl" rotWithShape="0">
              <a:srgbClr val="005FB8">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82" name="矩形: 圆角 47"/>
          <p:cNvSpPr/>
          <p:nvPr/>
        </p:nvSpPr>
        <p:spPr>
          <a:xfrm>
            <a:off x="4636666" y="4486895"/>
            <a:ext cx="1440180" cy="307340"/>
          </a:xfrm>
          <a:prstGeom prst="roundRect">
            <a:avLst>
              <a:gd name="adj" fmla="val 50000"/>
            </a:avLst>
          </a:prstGeom>
          <a:gradFill flip="none" rotWithShape="1">
            <a:gsLst>
              <a:gs pos="23000">
                <a:srgbClr val="005FB8"/>
              </a:gs>
              <a:gs pos="100000">
                <a:srgbClr val="0070C0"/>
              </a:gs>
            </a:gsLst>
            <a:lin ang="13500000" scaled="1"/>
            <a:tileRect/>
          </a:gradFill>
          <a:ln>
            <a:gradFill flip="none" rotWithShape="1">
              <a:gsLst>
                <a:gs pos="45500">
                  <a:srgbClr val="74DAD8">
                    <a:alpha val="0"/>
                  </a:srgbClr>
                </a:gs>
                <a:gs pos="0">
                  <a:srgbClr val="00BCB8"/>
                </a:gs>
                <a:gs pos="100000">
                  <a:schemeClr val="bg1"/>
                </a:gs>
              </a:gsLst>
              <a:lin ang="0" scaled="1"/>
              <a:tileRect/>
            </a:gradFill>
          </a:ln>
          <a:effectLst>
            <a:outerShdw blurRad="254000" dist="139700" dir="2700000" sx="94000" sy="94000" algn="tl" rotWithShape="0">
              <a:srgbClr val="005FB8">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83" name="文本框 82"/>
          <p:cNvSpPr txBox="1"/>
          <p:nvPr/>
        </p:nvSpPr>
        <p:spPr>
          <a:xfrm>
            <a:off x="4886221" y="2639680"/>
            <a:ext cx="833120" cy="296545"/>
          </a:xfrm>
          <a:prstGeom prst="rect">
            <a:avLst/>
          </a:prstGeom>
          <a:noFill/>
        </p:spPr>
        <p:txBody>
          <a:bodyPr wrap="square" rtlCol="0">
            <a:spAutoFit/>
          </a:bodyPr>
          <a:lstStyle/>
          <a:p>
            <a:pPr marL="0" marR="0" lvl="0" indent="0" algn="ctr" defTabSz="913765" rtl="0" eaLnBrk="1" fontAlgn="auto" latinLnBrk="0" hangingPunct="1">
              <a:lnSpc>
                <a:spcPts val="1600"/>
              </a:lnSpc>
              <a:spcBef>
                <a:spcPts val="600"/>
              </a:spcBef>
              <a:spcAft>
                <a:spcPts val="0"/>
              </a:spcAft>
              <a:buClrTx/>
              <a:buSzTx/>
              <a:buFontTx/>
              <a:buNone/>
              <a:defRPr/>
            </a:pPr>
            <a:r>
              <a:rPr kumimoji="0" lang="zh-CN" altLang="en-US"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inpin heiti" panose="00000500000000000000" pitchFamily="2" charset="-122"/>
              </a:rPr>
              <a:t>高频主题</a:t>
            </a:r>
          </a:p>
        </p:txBody>
      </p:sp>
      <p:sp>
        <p:nvSpPr>
          <p:cNvPr id="84" name="文本框 83"/>
          <p:cNvSpPr txBox="1"/>
          <p:nvPr/>
        </p:nvSpPr>
        <p:spPr>
          <a:xfrm>
            <a:off x="4938926" y="4476100"/>
            <a:ext cx="834390" cy="296545"/>
          </a:xfrm>
          <a:prstGeom prst="rect">
            <a:avLst/>
          </a:prstGeom>
          <a:noFill/>
        </p:spPr>
        <p:txBody>
          <a:bodyPr wrap="square" rtlCol="0">
            <a:spAutoFit/>
          </a:bodyPr>
          <a:lstStyle/>
          <a:p>
            <a:pPr marL="0" marR="0" lvl="0" indent="0" algn="ctr" defTabSz="913765" rtl="0" eaLnBrk="1" fontAlgn="auto" latinLnBrk="0" hangingPunct="1">
              <a:lnSpc>
                <a:spcPts val="1600"/>
              </a:lnSpc>
              <a:spcBef>
                <a:spcPts val="600"/>
              </a:spcBef>
              <a:spcAft>
                <a:spcPts val="0"/>
              </a:spcAft>
              <a:buClrTx/>
              <a:buSzTx/>
              <a:buFontTx/>
              <a:buNone/>
              <a:defRPr/>
            </a:pPr>
            <a:r>
              <a:rPr kumimoji="0" lang="zh-CN" altLang="en-US"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inpin heiti" panose="00000500000000000000" pitchFamily="2" charset="-122"/>
              </a:rPr>
              <a:t>场景服务</a:t>
            </a:r>
          </a:p>
        </p:txBody>
      </p:sp>
      <p:sp>
        <p:nvSpPr>
          <p:cNvPr id="85" name="PA-剪去对角的矩形 12"/>
          <p:cNvSpPr/>
          <p:nvPr>
            <p:custDataLst>
              <p:tags r:id="rId5"/>
            </p:custDataLst>
          </p:nvPr>
        </p:nvSpPr>
        <p:spPr>
          <a:xfrm>
            <a:off x="351790" y="2866390"/>
            <a:ext cx="2087880" cy="1357630"/>
          </a:xfrm>
          <a:prstGeom prst="snip2DiagRect">
            <a:avLst>
              <a:gd name="adj1" fmla="val 0"/>
              <a:gd name="adj2" fmla="val 8286"/>
            </a:avLst>
          </a:prstGeom>
          <a:solidFill>
            <a:schemeClr val="bg1">
              <a:alpha val="91000"/>
            </a:schemeClr>
          </a:solidFill>
          <a:ln w="6350">
            <a:gradFill flip="none" rotWithShape="1">
              <a:gsLst>
                <a:gs pos="0">
                  <a:srgbClr val="9DE7FA"/>
                </a:gs>
                <a:gs pos="100000">
                  <a:srgbClr val="A3D3FF"/>
                </a:gs>
              </a:gsLst>
              <a:lin ang="5400000" scaled="1"/>
              <a:tileRect/>
            </a:grad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000000">
                  <a:lumMod val="75000"/>
                  <a:lumOff val="25000"/>
                </a:srgbClr>
              </a:solidFill>
              <a:effectLst/>
              <a:uLnTx/>
              <a:uFillTx/>
              <a:latin typeface="Arial" panose="020B0604020202020204"/>
              <a:ea typeface="微软雅黑" panose="020B0503020204020204" pitchFamily="34" charset="-122"/>
              <a:cs typeface="+mn-cs"/>
            </a:endParaRPr>
          </a:p>
        </p:txBody>
      </p:sp>
      <p:sp>
        <p:nvSpPr>
          <p:cNvPr id="86" name="文本框 85"/>
          <p:cNvSpPr txBox="1"/>
          <p:nvPr/>
        </p:nvSpPr>
        <p:spPr>
          <a:xfrm>
            <a:off x="351790" y="3012440"/>
            <a:ext cx="2016760" cy="1209675"/>
          </a:xfrm>
          <a:prstGeom prst="rect">
            <a:avLst/>
          </a:prstGeom>
          <a:noFill/>
        </p:spPr>
        <p:txBody>
          <a:bodyPr wrap="square">
            <a:spAutoFit/>
          </a:bodyPr>
          <a:lstStyle>
            <a:defPPr>
              <a:defRPr lang="zh-CN"/>
            </a:defPPr>
            <a:lvl1pPr>
              <a:lnSpc>
                <a:spcPct val="130000"/>
              </a:lnSpc>
              <a:defRPr sz="1200" b="1">
                <a:solidFill>
                  <a:srgbClr val="0070C0"/>
                </a:solidFill>
                <a:latin typeface="微软雅黑" panose="020B0503020204020204" pitchFamily="34" charset="-122"/>
                <a:ea typeface="微软雅黑" panose="020B0503020204020204" pitchFamily="34" charset="-122"/>
              </a:defRPr>
            </a:lvl1pPr>
          </a:lstStyle>
          <a:p>
            <a:pPr marL="0" marR="0" lvl="0" indent="0" algn="l" defTabSz="913765"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在首页置顶位置设置“定位、统一搜索、扫一扫、消息中心、日期天气”功能。</a:t>
            </a:r>
          </a:p>
        </p:txBody>
      </p:sp>
      <p:sp>
        <p:nvSpPr>
          <p:cNvPr id="87" name="PA-剪去对角的矩形 12"/>
          <p:cNvSpPr/>
          <p:nvPr>
            <p:custDataLst>
              <p:tags r:id="rId6"/>
            </p:custDataLst>
          </p:nvPr>
        </p:nvSpPr>
        <p:spPr>
          <a:xfrm>
            <a:off x="294640" y="4729480"/>
            <a:ext cx="2118995" cy="1600835"/>
          </a:xfrm>
          <a:prstGeom prst="snip2DiagRect">
            <a:avLst>
              <a:gd name="adj1" fmla="val 0"/>
              <a:gd name="adj2" fmla="val 8286"/>
            </a:avLst>
          </a:prstGeom>
          <a:solidFill>
            <a:schemeClr val="bg1">
              <a:alpha val="91000"/>
            </a:schemeClr>
          </a:solidFill>
          <a:ln w="6350">
            <a:gradFill flip="none" rotWithShape="1">
              <a:gsLst>
                <a:gs pos="0">
                  <a:srgbClr val="9DE7FA"/>
                </a:gs>
                <a:gs pos="100000">
                  <a:srgbClr val="A3D3FF"/>
                </a:gs>
              </a:gsLst>
              <a:lin ang="5400000" scaled="1"/>
              <a:tileRect/>
            </a:grad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rgbClr val="000000">
                  <a:lumMod val="75000"/>
                  <a:lumOff val="25000"/>
                </a:srgbClr>
              </a:solidFill>
              <a:effectLst/>
              <a:uLnTx/>
              <a:uFillTx/>
              <a:latin typeface="Arial" panose="020B0604020202020204"/>
              <a:ea typeface="微软雅黑" panose="020B0503020204020204" pitchFamily="34" charset="-122"/>
              <a:cs typeface="+mn-cs"/>
            </a:endParaRPr>
          </a:p>
        </p:txBody>
      </p:sp>
      <p:sp>
        <p:nvSpPr>
          <p:cNvPr id="88" name="文本框 87"/>
          <p:cNvSpPr txBox="1"/>
          <p:nvPr/>
        </p:nvSpPr>
        <p:spPr>
          <a:xfrm>
            <a:off x="294640" y="4841240"/>
            <a:ext cx="2118995" cy="1185324"/>
          </a:xfrm>
          <a:prstGeom prst="rect">
            <a:avLst/>
          </a:prstGeom>
          <a:noFill/>
        </p:spPr>
        <p:txBody>
          <a:bodyPr wrap="square">
            <a:spAutoFit/>
          </a:bodyPr>
          <a:lstStyle/>
          <a:p>
            <a:pPr marL="0" marR="0" lvl="0" indent="0" algn="l" defTabSz="913765"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设置“一件事一次办专区、企业服务专区、跨省通办专区、部门市州旗舰店”模块。</a:t>
            </a:r>
          </a:p>
        </p:txBody>
      </p:sp>
      <p:sp>
        <p:nvSpPr>
          <p:cNvPr id="89" name="矩形: 圆角 28"/>
          <p:cNvSpPr/>
          <p:nvPr/>
        </p:nvSpPr>
        <p:spPr>
          <a:xfrm>
            <a:off x="604416" y="2637140"/>
            <a:ext cx="1439545" cy="307340"/>
          </a:xfrm>
          <a:prstGeom prst="roundRect">
            <a:avLst>
              <a:gd name="adj" fmla="val 50000"/>
            </a:avLst>
          </a:prstGeom>
          <a:gradFill flip="none" rotWithShape="1">
            <a:gsLst>
              <a:gs pos="23000">
                <a:srgbClr val="005FB8"/>
              </a:gs>
              <a:gs pos="100000">
                <a:srgbClr val="0070C0"/>
              </a:gs>
            </a:gsLst>
            <a:lin ang="13500000" scaled="1"/>
            <a:tileRect/>
          </a:gradFill>
          <a:ln>
            <a:gradFill flip="none" rotWithShape="1">
              <a:gsLst>
                <a:gs pos="45500">
                  <a:srgbClr val="74DAD8">
                    <a:alpha val="0"/>
                  </a:srgbClr>
                </a:gs>
                <a:gs pos="0">
                  <a:srgbClr val="00BCB8"/>
                </a:gs>
                <a:gs pos="100000">
                  <a:schemeClr val="bg1"/>
                </a:gs>
              </a:gsLst>
              <a:lin ang="0" scaled="1"/>
              <a:tileRect/>
            </a:gradFill>
          </a:ln>
          <a:effectLst>
            <a:outerShdw blurRad="254000" dist="139700" dir="2700000" sx="94000" sy="94000" algn="tl" rotWithShape="0">
              <a:srgbClr val="005FB8">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90" name="矩形: 圆角 29"/>
          <p:cNvSpPr/>
          <p:nvPr/>
        </p:nvSpPr>
        <p:spPr>
          <a:xfrm>
            <a:off x="624736" y="4497055"/>
            <a:ext cx="1439545" cy="307975"/>
          </a:xfrm>
          <a:prstGeom prst="roundRect">
            <a:avLst>
              <a:gd name="adj" fmla="val 50000"/>
            </a:avLst>
          </a:prstGeom>
          <a:gradFill flip="none" rotWithShape="1">
            <a:gsLst>
              <a:gs pos="23000">
                <a:srgbClr val="005FB8"/>
              </a:gs>
              <a:gs pos="100000">
                <a:srgbClr val="0070C0"/>
              </a:gs>
            </a:gsLst>
            <a:lin ang="13500000" scaled="1"/>
            <a:tileRect/>
          </a:gradFill>
          <a:ln>
            <a:gradFill flip="none" rotWithShape="1">
              <a:gsLst>
                <a:gs pos="45500">
                  <a:srgbClr val="74DAD8">
                    <a:alpha val="0"/>
                  </a:srgbClr>
                </a:gs>
                <a:gs pos="0">
                  <a:srgbClr val="00BCB8"/>
                </a:gs>
                <a:gs pos="100000">
                  <a:schemeClr val="bg1"/>
                </a:gs>
              </a:gsLst>
              <a:lin ang="0" scaled="1"/>
              <a:tileRect/>
            </a:gradFill>
          </a:ln>
          <a:effectLst>
            <a:outerShdw blurRad="254000" dist="139700" dir="2700000" sx="94000" sy="94000" algn="tl" rotWithShape="0">
              <a:srgbClr val="005FB8">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91" name="文本框 90"/>
          <p:cNvSpPr txBox="1"/>
          <p:nvPr/>
        </p:nvSpPr>
        <p:spPr>
          <a:xfrm>
            <a:off x="798726" y="2639680"/>
            <a:ext cx="1058545" cy="296545"/>
          </a:xfrm>
          <a:prstGeom prst="rect">
            <a:avLst/>
          </a:prstGeom>
          <a:noFill/>
        </p:spPr>
        <p:txBody>
          <a:bodyPr wrap="square" rtlCol="0">
            <a:spAutoFit/>
          </a:bodyPr>
          <a:lstStyle>
            <a:defPPr>
              <a:defRPr lang="zh-CN"/>
            </a:defPPr>
            <a:lvl1pPr algn="ctr">
              <a:lnSpc>
                <a:spcPts val="1600"/>
              </a:lnSpc>
              <a:spcBef>
                <a:spcPts val="600"/>
              </a:spcBef>
              <a:defRPr sz="1200" b="1">
                <a:solidFill>
                  <a:schemeClr val="bg1"/>
                </a:solidFill>
                <a:latin typeface="微软雅黑" panose="020B0503020204020204" pitchFamily="34" charset="-122"/>
                <a:ea typeface="微软雅黑" panose="020B0503020204020204" pitchFamily="34" charset="-122"/>
              </a:defRPr>
            </a:lvl1pPr>
          </a:lstStyle>
          <a:p>
            <a:pPr marL="0" marR="0" lvl="0" indent="0" algn="ctr" defTabSz="913765" rtl="0" eaLnBrk="1" fontAlgn="auto" latinLnBrk="0" hangingPunct="1">
              <a:lnSpc>
                <a:spcPts val="1600"/>
              </a:lnSpc>
              <a:spcBef>
                <a:spcPts val="600"/>
              </a:spcBef>
              <a:spcAft>
                <a:spcPts val="0"/>
              </a:spcAft>
              <a:buClrTx/>
              <a:buSzTx/>
              <a:buFontTx/>
              <a:buNone/>
              <a:defRPr/>
            </a:pPr>
            <a:r>
              <a:rPr kumimoji="0" lang="zh-CN" altLang="en-US" sz="12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inpin heiti" panose="00000500000000000000" pitchFamily="2" charset="-122"/>
              </a:rPr>
              <a:t>基础功能</a:t>
            </a:r>
            <a:endParaRPr kumimoji="0" lang="en-US" altLang="zh-CN"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inpin heiti" panose="00000500000000000000" pitchFamily="2" charset="-122"/>
            </a:endParaRPr>
          </a:p>
        </p:txBody>
      </p:sp>
      <p:sp>
        <p:nvSpPr>
          <p:cNvPr id="92" name="文本框 91"/>
          <p:cNvSpPr txBox="1"/>
          <p:nvPr/>
        </p:nvSpPr>
        <p:spPr>
          <a:xfrm>
            <a:off x="917471" y="4486260"/>
            <a:ext cx="859155" cy="296545"/>
          </a:xfrm>
          <a:prstGeom prst="rect">
            <a:avLst/>
          </a:prstGeom>
          <a:noFill/>
        </p:spPr>
        <p:txBody>
          <a:bodyPr wrap="square" rtlCol="0">
            <a:spAutoFit/>
          </a:bodyPr>
          <a:lstStyle/>
          <a:p>
            <a:pPr marL="0" marR="0" lvl="0" indent="0" algn="ctr" defTabSz="913765" rtl="0" eaLnBrk="1" fontAlgn="auto" latinLnBrk="0" hangingPunct="1">
              <a:lnSpc>
                <a:spcPts val="16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inpin heiti" panose="00000500000000000000" pitchFamily="2" charset="-122"/>
              </a:rPr>
              <a:t>特色专区</a:t>
            </a:r>
          </a:p>
        </p:txBody>
      </p:sp>
      <p:pic>
        <p:nvPicPr>
          <p:cNvPr id="2" name="图片 1" descr="首页_公众版"/>
          <p:cNvPicPr>
            <a:picLocks noChangeAspect="1"/>
          </p:cNvPicPr>
          <p:nvPr/>
        </p:nvPicPr>
        <p:blipFill>
          <a:blip r:embed="rId13" cstate="screen"/>
          <a:srcRect/>
          <a:stretch>
            <a:fillRect/>
          </a:stretch>
        </p:blipFill>
        <p:spPr>
          <a:xfrm>
            <a:off x="6589395" y="1047750"/>
            <a:ext cx="2211070" cy="4798060"/>
          </a:xfrm>
          <a:prstGeom prst="roundRect">
            <a:avLst>
              <a:gd name="adj" fmla="val 8902"/>
            </a:avLst>
          </a:prstGeom>
          <a:effectLst>
            <a:softEdge rad="25400"/>
          </a:effectLst>
        </p:spPr>
      </p:pic>
      <p:pic>
        <p:nvPicPr>
          <p:cNvPr id="3" name="图片 2" descr="首页_公众版"/>
          <p:cNvPicPr>
            <a:picLocks noChangeAspect="1"/>
          </p:cNvPicPr>
          <p:nvPr/>
        </p:nvPicPr>
        <p:blipFill>
          <a:blip r:embed="rId14" cstate="screen"/>
          <a:srcRect/>
          <a:stretch>
            <a:fillRect/>
          </a:stretch>
        </p:blipFill>
        <p:spPr>
          <a:xfrm>
            <a:off x="6589395" y="5796280"/>
            <a:ext cx="2211070" cy="361950"/>
          </a:xfrm>
          <a:prstGeom prst="roundRect">
            <a:avLst>
              <a:gd name="adj" fmla="val 32631"/>
            </a:avLst>
          </a:prstGeom>
        </p:spPr>
      </p:pic>
      <p:pic>
        <p:nvPicPr>
          <p:cNvPr id="59" name="图片 58" descr="图片包含 图标&#10;&#10;描述已自动生成"/>
          <p:cNvPicPr>
            <a:picLocks noChangeAspect="1"/>
          </p:cNvPicPr>
          <p:nvPr/>
        </p:nvPicPr>
        <p:blipFill rotWithShape="1">
          <a:blip r:embed="rId15" cstate="screen"/>
          <a:srcRect/>
          <a:stretch>
            <a:fillRect/>
          </a:stretch>
        </p:blipFill>
        <p:spPr>
          <a:xfrm>
            <a:off x="6435090" y="822325"/>
            <a:ext cx="2531110" cy="5349240"/>
          </a:xfrm>
          <a:prstGeom prst="rect">
            <a:avLst/>
          </a:prstGeom>
        </p:spPr>
      </p:pic>
      <p:pic>
        <p:nvPicPr>
          <p:cNvPr id="5" name="图片 4" descr="首页_公众版"/>
          <p:cNvPicPr>
            <a:picLocks noChangeAspect="1"/>
          </p:cNvPicPr>
          <p:nvPr/>
        </p:nvPicPr>
        <p:blipFill>
          <a:blip r:embed="rId16" cstate="screen"/>
          <a:srcRect/>
          <a:stretch>
            <a:fillRect/>
          </a:stretch>
        </p:blipFill>
        <p:spPr>
          <a:xfrm>
            <a:off x="9366250" y="977265"/>
            <a:ext cx="2211070" cy="4805045"/>
          </a:xfrm>
          <a:prstGeom prst="roundRect">
            <a:avLst>
              <a:gd name="adj" fmla="val 8902"/>
            </a:avLst>
          </a:prstGeom>
          <a:effectLst>
            <a:softEdge rad="25400"/>
          </a:effectLst>
        </p:spPr>
      </p:pic>
      <p:pic>
        <p:nvPicPr>
          <p:cNvPr id="6" name="图片 5" descr="首页_公众版"/>
          <p:cNvPicPr>
            <a:picLocks noChangeAspect="1"/>
          </p:cNvPicPr>
          <p:nvPr/>
        </p:nvPicPr>
        <p:blipFill>
          <a:blip r:embed="rId14" cstate="screen"/>
          <a:srcRect/>
          <a:stretch>
            <a:fillRect/>
          </a:stretch>
        </p:blipFill>
        <p:spPr>
          <a:xfrm>
            <a:off x="9314180" y="5746115"/>
            <a:ext cx="2211070" cy="361950"/>
          </a:xfrm>
          <a:prstGeom prst="roundRect">
            <a:avLst>
              <a:gd name="adj" fmla="val 32631"/>
            </a:avLst>
          </a:prstGeom>
        </p:spPr>
      </p:pic>
      <p:pic>
        <p:nvPicPr>
          <p:cNvPr id="61" name="图片 60" descr="图片包含 图标&#10;&#10;描述已自动生成"/>
          <p:cNvPicPr>
            <a:picLocks noChangeAspect="1"/>
          </p:cNvPicPr>
          <p:nvPr/>
        </p:nvPicPr>
        <p:blipFill rotWithShape="1">
          <a:blip r:embed="rId17" cstate="screen"/>
          <a:srcRect/>
          <a:stretch>
            <a:fillRect/>
          </a:stretch>
        </p:blipFill>
        <p:spPr>
          <a:xfrm>
            <a:off x="9192895" y="848995"/>
            <a:ext cx="2557780" cy="532320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22"/>
          <p:cNvSpPr>
            <a:spLocks noGrp="1"/>
          </p:cNvSpPr>
          <p:nvPr>
            <p:ph type="title"/>
          </p:nvPr>
        </p:nvSpPr>
        <p:spPr/>
        <p:txBody>
          <a:bodyPr/>
          <a:lstStyle/>
          <a:p>
            <a:pPr algn="l">
              <a:buClrTx/>
              <a:buSzTx/>
              <a:buFontTx/>
            </a:pPr>
            <a:r>
              <a:rPr lang="en-US" altLang="zh-CN" sz="2400" dirty="0">
                <a:latin typeface="+mj-ea"/>
                <a:sym typeface="+mn-ea"/>
              </a:rPr>
              <a:t>“</a:t>
            </a:r>
            <a:r>
              <a:rPr lang="zh-CN" altLang="en-US" sz="2400" dirty="0">
                <a:latin typeface="+mj-ea"/>
                <a:sym typeface="+mn-ea"/>
              </a:rPr>
              <a:t>湘易办</a:t>
            </a:r>
            <a:r>
              <a:rPr lang="en-US" altLang="zh-CN" sz="2400" dirty="0">
                <a:latin typeface="+mj-ea"/>
                <a:sym typeface="+mn-ea"/>
              </a:rPr>
              <a:t>”</a:t>
            </a:r>
            <a:r>
              <a:rPr lang="zh-CN" altLang="en-US" sz="2400" dirty="0">
                <a:latin typeface="+mj-ea"/>
                <a:sym typeface="+mn-ea"/>
              </a:rPr>
              <a:t>公众版</a:t>
            </a:r>
            <a:r>
              <a:rPr lang="en-US" altLang="zh-CN" sz="2400" dirty="0">
                <a:latin typeface="+mj-ea"/>
                <a:sym typeface="+mn-ea"/>
              </a:rPr>
              <a:t> ——  </a:t>
            </a:r>
            <a:r>
              <a:rPr lang="en-US" altLang="zh-CN" sz="2400" dirty="0">
                <a:latin typeface="+mj-ea"/>
              </a:rPr>
              <a:t>服务</a:t>
            </a:r>
          </a:p>
        </p:txBody>
      </p:sp>
      <p:pic>
        <p:nvPicPr>
          <p:cNvPr id="2" name="图片 1" descr="桌子上放着蓝色的星球&#10;&#10;中度可信度"/>
          <p:cNvPicPr>
            <a:picLocks noChangeAspect="1"/>
          </p:cNvPicPr>
          <p:nvPr/>
        </p:nvPicPr>
        <p:blipFill>
          <a:blip r:embed="rId7" cstate="screen">
            <a:alphaModFix amt="92000"/>
            <a:extLst>
              <a:ext uri="{BEBA8EAE-BF5A-486C-A8C5-ECC9F3942E4B}">
                <a14:imgProps xmlns:a14="http://schemas.microsoft.com/office/drawing/2010/main">
                  <a14:imgLayer r:embed="rId8">
                    <a14:imgEffect>
                      <a14:colorTemperature colorTemp="1988"/>
                    </a14:imgEffect>
                  </a14:imgLayer>
                </a14:imgProps>
              </a:ext>
            </a:extLst>
          </a:blip>
          <a:stretch>
            <a:fillRect/>
          </a:stretch>
        </p:blipFill>
        <p:spPr>
          <a:xfrm>
            <a:off x="353783" y="1233634"/>
            <a:ext cx="4584638" cy="6418494"/>
          </a:xfrm>
          <a:prstGeom prst="rect">
            <a:avLst/>
          </a:prstGeom>
        </p:spPr>
      </p:pic>
      <p:pic>
        <p:nvPicPr>
          <p:cNvPr id="3" name="PA-图片 23"/>
          <p:cNvPicPr>
            <a:picLocks noChangeAspect="1"/>
          </p:cNvPicPr>
          <p:nvPr>
            <p:custDataLst>
              <p:tags r:id="rId1"/>
            </p:custDataLst>
          </p:nvPr>
        </p:nvPicPr>
        <p:blipFill rotWithShape="1">
          <a:blip r:embed="rId9" cstate="screen"/>
          <a:srcRect t="-5473"/>
          <a:stretch>
            <a:fillRect/>
          </a:stretch>
        </p:blipFill>
        <p:spPr>
          <a:xfrm rot="16200000">
            <a:off x="1848558" y="3426644"/>
            <a:ext cx="1512928" cy="3870154"/>
          </a:xfrm>
          <a:prstGeom prst="rect">
            <a:avLst/>
          </a:prstGeom>
        </p:spPr>
      </p:pic>
      <p:grpSp>
        <p:nvGrpSpPr>
          <p:cNvPr id="4" name="组合 3"/>
          <p:cNvGrpSpPr/>
          <p:nvPr/>
        </p:nvGrpSpPr>
        <p:grpSpPr>
          <a:xfrm>
            <a:off x="4901565" y="860425"/>
            <a:ext cx="6562725" cy="1601470"/>
            <a:chOff x="591859" y="1599581"/>
            <a:chExt cx="5210228" cy="1436848"/>
          </a:xfrm>
        </p:grpSpPr>
        <p:pic>
          <p:nvPicPr>
            <p:cNvPr id="5" name="图片 4"/>
            <p:cNvPicPr>
              <a:picLocks noChangeAspect="1" noChangeArrowheads="1"/>
            </p:cNvPicPr>
            <p:nvPr/>
          </p:nvPicPr>
          <p:blipFill rotWithShape="1">
            <a:blip r:embed="rId10" cstate="screen"/>
            <a:srcRect l="-20915"/>
            <a:stretch>
              <a:fillRect/>
            </a:stretch>
          </p:blipFill>
          <p:spPr bwMode="auto">
            <a:xfrm>
              <a:off x="1327746" y="1601679"/>
              <a:ext cx="4474341" cy="1303043"/>
            </a:xfrm>
            <a:custGeom>
              <a:avLst/>
              <a:gdLst>
                <a:gd name="connsiteX0" fmla="*/ 0 w 4474341"/>
                <a:gd name="connsiteY0" fmla="*/ 0 h 1303043"/>
                <a:gd name="connsiteX1" fmla="*/ 4474341 w 4474341"/>
                <a:gd name="connsiteY1" fmla="*/ 0 h 1303043"/>
                <a:gd name="connsiteX2" fmla="*/ 4474341 w 4474341"/>
                <a:gd name="connsiteY2" fmla="*/ 1303043 h 1303043"/>
                <a:gd name="connsiteX3" fmla="*/ 0 w 4474341"/>
                <a:gd name="connsiteY3" fmla="*/ 1303043 h 1303043"/>
              </a:gdLst>
              <a:ahLst/>
              <a:cxnLst>
                <a:cxn ang="0">
                  <a:pos x="connsiteX0" y="connsiteY0"/>
                </a:cxn>
                <a:cxn ang="0">
                  <a:pos x="connsiteX1" y="connsiteY1"/>
                </a:cxn>
                <a:cxn ang="0">
                  <a:pos x="connsiteX2" y="connsiteY2"/>
                </a:cxn>
                <a:cxn ang="0">
                  <a:pos x="connsiteX3" y="connsiteY3"/>
                </a:cxn>
              </a:cxnLst>
              <a:rect l="l" t="t" r="r" b="b"/>
              <a:pathLst>
                <a:path w="4474341" h="1303043">
                  <a:moveTo>
                    <a:pt x="0" y="0"/>
                  </a:moveTo>
                  <a:lnTo>
                    <a:pt x="4474341" y="0"/>
                  </a:lnTo>
                  <a:lnTo>
                    <a:pt x="4474341" y="1303043"/>
                  </a:lnTo>
                  <a:lnTo>
                    <a:pt x="0" y="1303043"/>
                  </a:lnTo>
                  <a:close/>
                </a:path>
              </a:pathLst>
            </a:custGeom>
            <a:noFill/>
            <a:extLst>
              <a:ext uri="{909E8E84-426E-40DD-AFC4-6F175D3DCCD1}">
                <a14:hiddenFill xmlns:a14="http://schemas.microsoft.com/office/drawing/2010/main">
                  <a:solidFill>
                    <a:srgbClr val="FFFFFF"/>
                  </a:solidFill>
                </a14:hiddenFill>
              </a:ext>
            </a:extLst>
          </p:spPr>
        </p:pic>
        <p:grpSp>
          <p:nvGrpSpPr>
            <p:cNvPr id="6" name="组合 5"/>
            <p:cNvGrpSpPr/>
            <p:nvPr/>
          </p:nvGrpSpPr>
          <p:grpSpPr>
            <a:xfrm>
              <a:off x="591859" y="1599581"/>
              <a:ext cx="5210228" cy="1436848"/>
              <a:chOff x="3761883" y="2332100"/>
              <a:chExt cx="5210228" cy="1436848"/>
            </a:xfrm>
          </p:grpSpPr>
          <p:grpSp>
            <p:nvGrpSpPr>
              <p:cNvPr id="7" name="组合 6"/>
              <p:cNvGrpSpPr/>
              <p:nvPr/>
            </p:nvGrpSpPr>
            <p:grpSpPr>
              <a:xfrm>
                <a:off x="3761883" y="2332100"/>
                <a:ext cx="5210228" cy="1436848"/>
                <a:chOff x="559255" y="1380754"/>
                <a:chExt cx="4580858" cy="1263284"/>
              </a:xfrm>
            </p:grpSpPr>
            <p:sp>
              <p:nvSpPr>
                <p:cNvPr id="9" name="矩形 8"/>
                <p:cNvSpPr/>
                <p:nvPr/>
              </p:nvSpPr>
              <p:spPr>
                <a:xfrm>
                  <a:off x="690849" y="1380754"/>
                  <a:ext cx="4449264" cy="1145642"/>
                </a:xfrm>
                <a:prstGeom prst="rect">
                  <a:avLst/>
                </a:prstGeom>
                <a:gradFill>
                  <a:gsLst>
                    <a:gs pos="28000">
                      <a:srgbClr val="4176FD"/>
                    </a:gs>
                    <a:gs pos="100000">
                      <a:srgbClr val="09BFFF">
                        <a:alpha val="48000"/>
                      </a:srgbClr>
                    </a:gs>
                  </a:gsLst>
                  <a:lin ang="0" scaled="0"/>
                </a:gradFill>
                <a:ln>
                  <a:noFill/>
                </a:ln>
                <a:effectLst>
                  <a:outerShdw blurRad="330200" dist="88900" dir="5400000" algn="t" rotWithShape="0">
                    <a:srgbClr val="38B2F1">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0" name="箭头: V 形 9"/>
                <p:cNvSpPr/>
                <p:nvPr/>
              </p:nvSpPr>
              <p:spPr>
                <a:xfrm rot="9000000">
                  <a:off x="559255" y="2491070"/>
                  <a:ext cx="95368" cy="152968"/>
                </a:xfrm>
                <a:prstGeom prst="chevron">
                  <a:avLst>
                    <a:gd name="adj" fmla="val 57578"/>
                  </a:avLst>
                </a:prstGeom>
                <a:solidFill>
                  <a:srgbClr val="A3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微软雅黑" panose="020B0503020204020204" pitchFamily="34" charset="-122"/>
                    <a:cs typeface="+mn-cs"/>
                  </a:endParaRPr>
                </a:p>
              </p:txBody>
            </p:sp>
            <p:grpSp>
              <p:nvGrpSpPr>
                <p:cNvPr id="11" name="组合 10"/>
                <p:cNvGrpSpPr/>
                <p:nvPr/>
              </p:nvGrpSpPr>
              <p:grpSpPr>
                <a:xfrm>
                  <a:off x="805437" y="1447815"/>
                  <a:ext cx="991171" cy="138298"/>
                  <a:chOff x="805437" y="1588807"/>
                  <a:chExt cx="991171" cy="138298"/>
                </a:xfrm>
                <a:gradFill>
                  <a:gsLst>
                    <a:gs pos="0">
                      <a:srgbClr val="F7FCFF">
                        <a:alpha val="63000"/>
                      </a:srgbClr>
                    </a:gs>
                    <a:gs pos="100000">
                      <a:srgbClr val="F7FCFF">
                        <a:alpha val="0"/>
                      </a:srgbClr>
                    </a:gs>
                  </a:gsLst>
                  <a:lin ang="0" scaled="0"/>
                </a:gradFill>
              </p:grpSpPr>
              <p:sp>
                <p:nvSpPr>
                  <p:cNvPr id="18" name="平行四边形 17"/>
                  <p:cNvSpPr/>
                  <p:nvPr/>
                </p:nvSpPr>
                <p:spPr>
                  <a:xfrm>
                    <a:off x="8054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9" name="平行四边形 18"/>
                  <p:cNvSpPr/>
                  <p:nvPr/>
                </p:nvSpPr>
                <p:spPr>
                  <a:xfrm>
                    <a:off x="100228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0" name="平行四边形 19"/>
                  <p:cNvSpPr/>
                  <p:nvPr/>
                </p:nvSpPr>
                <p:spPr>
                  <a:xfrm>
                    <a:off x="11991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1" name="平行四边形 20"/>
                  <p:cNvSpPr/>
                  <p:nvPr/>
                </p:nvSpPr>
                <p:spPr>
                  <a:xfrm>
                    <a:off x="139598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2" name="平行四边形 21"/>
                  <p:cNvSpPr/>
                  <p:nvPr/>
                </p:nvSpPr>
                <p:spPr>
                  <a:xfrm>
                    <a:off x="15928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grpSp>
              <p:nvGrpSpPr>
                <p:cNvPr id="12" name="组合 11"/>
                <p:cNvGrpSpPr/>
                <p:nvPr/>
              </p:nvGrpSpPr>
              <p:grpSpPr>
                <a:xfrm>
                  <a:off x="805437" y="2311415"/>
                  <a:ext cx="991171" cy="138298"/>
                  <a:chOff x="805437" y="1588807"/>
                  <a:chExt cx="991171" cy="138298"/>
                </a:xfrm>
                <a:gradFill>
                  <a:gsLst>
                    <a:gs pos="0">
                      <a:srgbClr val="F7FCFF">
                        <a:alpha val="63000"/>
                      </a:srgbClr>
                    </a:gs>
                    <a:gs pos="100000">
                      <a:srgbClr val="F7FCFF">
                        <a:alpha val="0"/>
                      </a:srgbClr>
                    </a:gs>
                  </a:gsLst>
                  <a:lin ang="0" scaled="0"/>
                </a:gradFill>
              </p:grpSpPr>
              <p:sp>
                <p:nvSpPr>
                  <p:cNvPr id="13" name="平行四边形 12"/>
                  <p:cNvSpPr/>
                  <p:nvPr/>
                </p:nvSpPr>
                <p:spPr>
                  <a:xfrm>
                    <a:off x="8054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4" name="平行四边形 13"/>
                  <p:cNvSpPr/>
                  <p:nvPr/>
                </p:nvSpPr>
                <p:spPr>
                  <a:xfrm>
                    <a:off x="100228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5" name="平行四边形 14"/>
                  <p:cNvSpPr/>
                  <p:nvPr/>
                </p:nvSpPr>
                <p:spPr>
                  <a:xfrm>
                    <a:off x="11991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6" name="平行四边形 15"/>
                  <p:cNvSpPr/>
                  <p:nvPr/>
                </p:nvSpPr>
                <p:spPr>
                  <a:xfrm>
                    <a:off x="139598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7" name="平行四边形 16"/>
                  <p:cNvSpPr/>
                  <p:nvPr/>
                </p:nvSpPr>
                <p:spPr>
                  <a:xfrm>
                    <a:off x="15928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grpSp>
          <p:sp>
            <p:nvSpPr>
              <p:cNvPr id="8" name="文本框 7"/>
              <p:cNvSpPr txBox="1"/>
              <p:nvPr/>
            </p:nvSpPr>
            <p:spPr>
              <a:xfrm>
                <a:off x="4220068" y="2741284"/>
                <a:ext cx="4474341" cy="468314"/>
              </a:xfrm>
              <a:prstGeom prst="rect">
                <a:avLst/>
              </a:prstGeom>
              <a:noFill/>
            </p:spPr>
            <p:txBody>
              <a:bodyPr wrap="square">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全量展示，满足所有服务需求</a:t>
                </a:r>
              </a:p>
            </p:txBody>
          </p:sp>
        </p:grpSp>
      </p:grpSp>
      <p:pic>
        <p:nvPicPr>
          <p:cNvPr id="27" name="图片 2"/>
          <p:cNvPicPr/>
          <p:nvPr/>
        </p:nvPicPr>
        <p:blipFill rotWithShape="1">
          <a:blip r:embed="rId11" cstate="screen"/>
          <a:srcRect r="-172"/>
          <a:stretch>
            <a:fillRect/>
          </a:stretch>
        </p:blipFill>
        <p:spPr>
          <a:xfrm>
            <a:off x="1660525" y="866140"/>
            <a:ext cx="2208530" cy="4723765"/>
          </a:xfrm>
          <a:prstGeom prst="roundRect">
            <a:avLst>
              <a:gd name="adj" fmla="val 6428"/>
            </a:avLst>
          </a:prstGeom>
        </p:spPr>
      </p:pic>
      <p:grpSp>
        <p:nvGrpSpPr>
          <p:cNvPr id="37" name="组合 36"/>
          <p:cNvGrpSpPr/>
          <p:nvPr/>
        </p:nvGrpSpPr>
        <p:grpSpPr>
          <a:xfrm>
            <a:off x="4941570" y="2552065"/>
            <a:ext cx="6521450" cy="1369694"/>
            <a:chOff x="581638" y="1438725"/>
            <a:chExt cx="8867099" cy="1994538"/>
          </a:xfrm>
        </p:grpSpPr>
        <p:sp>
          <p:nvSpPr>
            <p:cNvPr id="52" name="矩形 291"/>
            <p:cNvSpPr/>
            <p:nvPr/>
          </p:nvSpPr>
          <p:spPr>
            <a:xfrm>
              <a:off x="1647935" y="1463691"/>
              <a:ext cx="7800802" cy="1969572"/>
            </a:xfrm>
            <a:custGeom>
              <a:avLst/>
              <a:gdLst>
                <a:gd name="connsiteX0" fmla="*/ 0 w 8435562"/>
                <a:gd name="connsiteY0" fmla="*/ 0 h 694876"/>
                <a:gd name="connsiteX1" fmla="*/ 8435562 w 8435562"/>
                <a:gd name="connsiteY1" fmla="*/ 0 h 694876"/>
                <a:gd name="connsiteX2" fmla="*/ 8435562 w 8435562"/>
                <a:gd name="connsiteY2" fmla="*/ 694876 h 694876"/>
                <a:gd name="connsiteX3" fmla="*/ 0 w 8435562"/>
                <a:gd name="connsiteY3" fmla="*/ 694876 h 694876"/>
                <a:gd name="connsiteX4" fmla="*/ 0 w 8435562"/>
                <a:gd name="connsiteY4" fmla="*/ 0 h 694876"/>
                <a:gd name="connsiteX0-1" fmla="*/ 0 w 8435562"/>
                <a:gd name="connsiteY0-2" fmla="*/ 0 h 694876"/>
                <a:gd name="connsiteX1-3" fmla="*/ 8206962 w 8435562"/>
                <a:gd name="connsiteY1-4" fmla="*/ 0 h 694876"/>
                <a:gd name="connsiteX2-5" fmla="*/ 8435562 w 8435562"/>
                <a:gd name="connsiteY2-6" fmla="*/ 694876 h 694876"/>
                <a:gd name="connsiteX3-7" fmla="*/ 0 w 8435562"/>
                <a:gd name="connsiteY3-8" fmla="*/ 694876 h 694876"/>
                <a:gd name="connsiteX4-9" fmla="*/ 0 w 8435562"/>
                <a:gd name="connsiteY4-10" fmla="*/ 0 h 69487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435562" h="694876">
                  <a:moveTo>
                    <a:pt x="0" y="0"/>
                  </a:moveTo>
                  <a:lnTo>
                    <a:pt x="8206962" y="0"/>
                  </a:lnTo>
                  <a:lnTo>
                    <a:pt x="8435562" y="694876"/>
                  </a:lnTo>
                  <a:lnTo>
                    <a:pt x="0" y="694876"/>
                  </a:lnTo>
                  <a:lnTo>
                    <a:pt x="0" y="0"/>
                  </a:lnTo>
                  <a:close/>
                </a:path>
              </a:pathLst>
            </a:custGeom>
            <a:solidFill>
              <a:schemeClr val="bg1"/>
            </a:solidFill>
            <a:ln w="952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54" name="组合 53"/>
            <p:cNvGrpSpPr/>
            <p:nvPr/>
          </p:nvGrpSpPr>
          <p:grpSpPr>
            <a:xfrm>
              <a:off x="581638" y="1438725"/>
              <a:ext cx="1193216" cy="1987141"/>
              <a:chOff x="479001" y="1488386"/>
              <a:chExt cx="1193216" cy="1433463"/>
            </a:xfrm>
          </p:grpSpPr>
          <p:sp>
            <p:nvSpPr>
              <p:cNvPr id="56" name="PA-剪去对角的矩形 12"/>
              <p:cNvSpPr/>
              <p:nvPr>
                <p:custDataLst>
                  <p:tags r:id="rId4"/>
                </p:custDataLst>
              </p:nvPr>
            </p:nvSpPr>
            <p:spPr>
              <a:xfrm>
                <a:off x="479001" y="1488386"/>
                <a:ext cx="1193216" cy="1433463"/>
              </a:xfrm>
              <a:prstGeom prst="snip2DiagRect">
                <a:avLst>
                  <a:gd name="adj1" fmla="val 0"/>
                  <a:gd name="adj2" fmla="val 15842"/>
                </a:avLst>
              </a:prstGeom>
              <a:solidFill>
                <a:schemeClr val="bg1">
                  <a:alpha val="91000"/>
                </a:schemeClr>
              </a:solidFill>
              <a:ln w="6350">
                <a:gradFill flip="none" rotWithShape="1">
                  <a:gsLst>
                    <a:gs pos="0">
                      <a:schemeClr val="accent2">
                        <a:lumMod val="75000"/>
                      </a:schemeClr>
                    </a:gs>
                    <a:gs pos="100000">
                      <a:schemeClr val="accent2">
                        <a:lumMod val="75000"/>
                      </a:schemeClr>
                    </a:gs>
                  </a:gsLst>
                  <a:lin ang="5400000" scaled="1"/>
                  <a:tileRect/>
                </a:grad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a:ln>
                    <a:noFill/>
                  </a:ln>
                  <a:solidFill>
                    <a:srgbClr val="000000">
                      <a:lumMod val="75000"/>
                      <a:lumOff val="25000"/>
                    </a:srgbClr>
                  </a:solidFill>
                  <a:effectLst/>
                  <a:uLnTx/>
                  <a:uFillTx/>
                  <a:latin typeface="Arial" panose="020B0604020202020204"/>
                  <a:ea typeface="微软雅黑" panose="020B0503020204020204" pitchFamily="34" charset="-122"/>
                  <a:cs typeface="+mn-cs"/>
                </a:endParaRPr>
              </a:p>
            </p:txBody>
          </p:sp>
          <p:sp>
            <p:nvSpPr>
              <p:cNvPr id="57" name="文本框 56"/>
              <p:cNvSpPr txBox="1"/>
              <p:nvPr/>
            </p:nvSpPr>
            <p:spPr>
              <a:xfrm>
                <a:off x="526723" y="1927297"/>
                <a:ext cx="1071857" cy="618344"/>
              </a:xfrm>
              <a:prstGeom prst="rect">
                <a:avLst/>
              </a:prstGeom>
              <a:noFill/>
            </p:spPr>
            <p:txBody>
              <a:bodyPr wrap="square">
                <a:spAutoFit/>
              </a:bodyPr>
              <a:lstStyle>
                <a:defPPr>
                  <a:defRPr lang="zh-CN"/>
                </a:defPPr>
                <a:lvl1pPr algn="ctr" fontAlgn="base">
                  <a:lnSpc>
                    <a:spcPct val="90000"/>
                  </a:lnSpc>
                  <a:spcBef>
                    <a:spcPct val="0"/>
                  </a:spcBef>
                  <a:spcAft>
                    <a:spcPct val="0"/>
                  </a:spcAft>
                  <a:buClr>
                    <a:srgbClr val="2DB6B3"/>
                  </a:buClr>
                  <a:defRPr spc="300">
                    <a:solidFill>
                      <a:schemeClr val="tx1">
                        <a:lumMod val="75000"/>
                        <a:lumOff val="25000"/>
                      </a:schemeClr>
                    </a:solidFill>
                    <a:latin typeface="+mj-ea"/>
                    <a:ea typeface="+mj-ea"/>
                  </a:defRPr>
                </a:lvl1pPr>
              </a:lstStyle>
              <a:p>
                <a:pPr marL="0" marR="0" lvl="0" indent="0" algn="ctr" defTabSz="457200" rtl="0" eaLnBrk="1" fontAlgn="base" latinLnBrk="0" hangingPunct="1">
                  <a:lnSpc>
                    <a:spcPct val="90000"/>
                  </a:lnSpc>
                  <a:spcBef>
                    <a:spcPct val="0"/>
                  </a:spcBef>
                  <a:spcAft>
                    <a:spcPct val="0"/>
                  </a:spcAft>
                  <a:buClr>
                    <a:srgbClr val="2DB6B3"/>
                  </a:buClr>
                  <a:buSzTx/>
                  <a:buFontTx/>
                  <a:buNone/>
                  <a:defRPr/>
                </a:pPr>
                <a:r>
                  <a:rPr kumimoji="0" lang="zh-CN" altLang="en-US"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rPr>
                  <a:t>政务</a:t>
                </a:r>
                <a:endParaRPr kumimoji="0" lang="en-US" altLang="zh-CN"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457200" rtl="0" eaLnBrk="1" fontAlgn="base" latinLnBrk="0" hangingPunct="1">
                  <a:lnSpc>
                    <a:spcPct val="90000"/>
                  </a:lnSpc>
                  <a:spcBef>
                    <a:spcPct val="0"/>
                  </a:spcBef>
                  <a:spcAft>
                    <a:spcPct val="0"/>
                  </a:spcAft>
                  <a:buClr>
                    <a:srgbClr val="2DB6B3"/>
                  </a:buClr>
                  <a:buSzTx/>
                  <a:buFontTx/>
                  <a:buNone/>
                  <a:defRPr/>
                </a:pPr>
                <a:r>
                  <a:rPr kumimoji="0" lang="zh-CN" altLang="en-US"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rPr>
                  <a:t>服务</a:t>
                </a:r>
              </a:p>
            </p:txBody>
          </p:sp>
        </p:grpSp>
      </p:grpSp>
      <p:grpSp>
        <p:nvGrpSpPr>
          <p:cNvPr id="38" name="组合 37"/>
          <p:cNvGrpSpPr/>
          <p:nvPr/>
        </p:nvGrpSpPr>
        <p:grpSpPr>
          <a:xfrm>
            <a:off x="4941570" y="4166870"/>
            <a:ext cx="6521450" cy="680720"/>
            <a:chOff x="581638" y="1438726"/>
            <a:chExt cx="9320893" cy="1331341"/>
          </a:xfrm>
        </p:grpSpPr>
        <p:sp>
          <p:nvSpPr>
            <p:cNvPr id="46" name="矩形 291"/>
            <p:cNvSpPr/>
            <p:nvPr/>
          </p:nvSpPr>
          <p:spPr>
            <a:xfrm>
              <a:off x="1648050" y="1463564"/>
              <a:ext cx="8254481" cy="1305261"/>
            </a:xfrm>
            <a:custGeom>
              <a:avLst/>
              <a:gdLst>
                <a:gd name="connsiteX0" fmla="*/ 0 w 8435562"/>
                <a:gd name="connsiteY0" fmla="*/ 0 h 694876"/>
                <a:gd name="connsiteX1" fmla="*/ 8435562 w 8435562"/>
                <a:gd name="connsiteY1" fmla="*/ 0 h 694876"/>
                <a:gd name="connsiteX2" fmla="*/ 8435562 w 8435562"/>
                <a:gd name="connsiteY2" fmla="*/ 694876 h 694876"/>
                <a:gd name="connsiteX3" fmla="*/ 0 w 8435562"/>
                <a:gd name="connsiteY3" fmla="*/ 694876 h 694876"/>
                <a:gd name="connsiteX4" fmla="*/ 0 w 8435562"/>
                <a:gd name="connsiteY4" fmla="*/ 0 h 694876"/>
                <a:gd name="connsiteX0-1" fmla="*/ 0 w 8435562"/>
                <a:gd name="connsiteY0-2" fmla="*/ 0 h 694876"/>
                <a:gd name="connsiteX1-3" fmla="*/ 8206962 w 8435562"/>
                <a:gd name="connsiteY1-4" fmla="*/ 0 h 694876"/>
                <a:gd name="connsiteX2-5" fmla="*/ 8435562 w 8435562"/>
                <a:gd name="connsiteY2-6" fmla="*/ 694876 h 694876"/>
                <a:gd name="connsiteX3-7" fmla="*/ 0 w 8435562"/>
                <a:gd name="connsiteY3-8" fmla="*/ 694876 h 694876"/>
                <a:gd name="connsiteX4-9" fmla="*/ 0 w 8435562"/>
                <a:gd name="connsiteY4-10" fmla="*/ 0 h 69487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435562" h="694876">
                  <a:moveTo>
                    <a:pt x="0" y="0"/>
                  </a:moveTo>
                  <a:lnTo>
                    <a:pt x="8206962" y="0"/>
                  </a:lnTo>
                  <a:lnTo>
                    <a:pt x="8435562" y="694876"/>
                  </a:lnTo>
                  <a:lnTo>
                    <a:pt x="0" y="694876"/>
                  </a:lnTo>
                  <a:lnTo>
                    <a:pt x="0" y="0"/>
                  </a:lnTo>
                  <a:close/>
                </a:path>
              </a:pathLst>
            </a:custGeom>
            <a:solidFill>
              <a:schemeClr val="bg1"/>
            </a:solidFill>
            <a:ln w="952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47" name="组合 46"/>
            <p:cNvGrpSpPr/>
            <p:nvPr/>
          </p:nvGrpSpPr>
          <p:grpSpPr>
            <a:xfrm>
              <a:off x="581638" y="1438726"/>
              <a:ext cx="8771804" cy="1331341"/>
              <a:chOff x="581638" y="1542608"/>
              <a:chExt cx="8771804" cy="960389"/>
            </a:xfrm>
          </p:grpSpPr>
          <p:grpSp>
            <p:nvGrpSpPr>
              <p:cNvPr id="48" name="组合 47"/>
              <p:cNvGrpSpPr/>
              <p:nvPr/>
            </p:nvGrpSpPr>
            <p:grpSpPr>
              <a:xfrm>
                <a:off x="581638" y="1542608"/>
                <a:ext cx="1193426" cy="960389"/>
                <a:chOff x="479001" y="1488386"/>
                <a:chExt cx="1193426" cy="960389"/>
              </a:xfrm>
            </p:grpSpPr>
            <p:sp>
              <p:nvSpPr>
                <p:cNvPr id="50" name="PA-剪去对角的矩形 12"/>
                <p:cNvSpPr/>
                <p:nvPr>
                  <p:custDataLst>
                    <p:tags r:id="rId3"/>
                  </p:custDataLst>
                </p:nvPr>
              </p:nvSpPr>
              <p:spPr>
                <a:xfrm>
                  <a:off x="479001" y="1488386"/>
                  <a:ext cx="1193426" cy="960389"/>
                </a:xfrm>
                <a:prstGeom prst="snip2DiagRect">
                  <a:avLst>
                    <a:gd name="adj1" fmla="val 0"/>
                    <a:gd name="adj2" fmla="val 15842"/>
                  </a:avLst>
                </a:prstGeom>
                <a:solidFill>
                  <a:schemeClr val="bg1">
                    <a:alpha val="91000"/>
                  </a:schemeClr>
                </a:solidFill>
                <a:ln w="6350">
                  <a:gradFill flip="none" rotWithShape="1">
                    <a:gsLst>
                      <a:gs pos="0">
                        <a:schemeClr val="accent2">
                          <a:lumMod val="75000"/>
                        </a:schemeClr>
                      </a:gs>
                      <a:gs pos="100000">
                        <a:schemeClr val="accent2">
                          <a:lumMod val="75000"/>
                        </a:schemeClr>
                      </a:gs>
                    </a:gsLst>
                    <a:lin ang="5400000" scaled="1"/>
                    <a:tileRect/>
                  </a:grad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a:ln>
                      <a:noFill/>
                    </a:ln>
                    <a:solidFill>
                      <a:srgbClr val="000000">
                        <a:lumMod val="75000"/>
                        <a:lumOff val="25000"/>
                      </a:srgbClr>
                    </a:solidFill>
                    <a:effectLst/>
                    <a:uLnTx/>
                    <a:uFillTx/>
                    <a:latin typeface="Arial" panose="020B0604020202020204"/>
                    <a:ea typeface="微软雅黑" panose="020B0503020204020204" pitchFamily="34" charset="-122"/>
                    <a:cs typeface="+mn-cs"/>
                  </a:endParaRPr>
                </a:p>
              </p:txBody>
            </p:sp>
            <p:sp>
              <p:nvSpPr>
                <p:cNvPr id="51" name="文本框 50"/>
                <p:cNvSpPr txBox="1"/>
                <p:nvPr/>
              </p:nvSpPr>
              <p:spPr>
                <a:xfrm>
                  <a:off x="529311" y="1606160"/>
                  <a:ext cx="1084563" cy="830486"/>
                </a:xfrm>
                <a:prstGeom prst="rect">
                  <a:avLst/>
                </a:prstGeom>
                <a:noFill/>
              </p:spPr>
              <p:txBody>
                <a:bodyPr wrap="square">
                  <a:spAutoFit/>
                </a:bodyPr>
                <a:lstStyle>
                  <a:defPPr>
                    <a:defRPr lang="zh-CN"/>
                  </a:defPPr>
                  <a:lvl1pPr algn="ctr" fontAlgn="base">
                    <a:lnSpc>
                      <a:spcPct val="90000"/>
                    </a:lnSpc>
                    <a:spcBef>
                      <a:spcPct val="0"/>
                    </a:spcBef>
                    <a:spcAft>
                      <a:spcPct val="0"/>
                    </a:spcAft>
                    <a:buClr>
                      <a:srgbClr val="2DB6B3"/>
                    </a:buClr>
                    <a:defRPr spc="300">
                      <a:solidFill>
                        <a:schemeClr val="tx1">
                          <a:lumMod val="75000"/>
                          <a:lumOff val="25000"/>
                        </a:schemeClr>
                      </a:solidFill>
                      <a:latin typeface="+mj-ea"/>
                      <a:ea typeface="+mj-ea"/>
                    </a:defRPr>
                  </a:lvl1pPr>
                </a:lstStyle>
                <a:p>
                  <a:pPr marL="0" marR="0" lvl="0" indent="0" algn="ctr" defTabSz="457200" rtl="0" eaLnBrk="1" fontAlgn="base" latinLnBrk="0" hangingPunct="1">
                    <a:lnSpc>
                      <a:spcPct val="90000"/>
                    </a:lnSpc>
                    <a:spcBef>
                      <a:spcPct val="0"/>
                    </a:spcBef>
                    <a:spcAft>
                      <a:spcPct val="0"/>
                    </a:spcAft>
                    <a:buClr>
                      <a:srgbClr val="2DB6B3"/>
                    </a:buClr>
                    <a:buSzTx/>
                    <a:buFontTx/>
                    <a:buNone/>
                    <a:defRPr/>
                  </a:pPr>
                  <a:r>
                    <a:rPr kumimoji="0" lang="zh-CN" altLang="en-US"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rPr>
                    <a:t>惠企</a:t>
                  </a:r>
                  <a:endParaRPr kumimoji="0" lang="en-US" altLang="zh-CN"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457200" rtl="0" eaLnBrk="1" fontAlgn="base" latinLnBrk="0" hangingPunct="1">
                    <a:lnSpc>
                      <a:spcPct val="90000"/>
                    </a:lnSpc>
                    <a:spcBef>
                      <a:spcPct val="0"/>
                    </a:spcBef>
                    <a:spcAft>
                      <a:spcPct val="0"/>
                    </a:spcAft>
                    <a:buClr>
                      <a:srgbClr val="2DB6B3"/>
                    </a:buClr>
                    <a:buSzTx/>
                    <a:buFontTx/>
                    <a:buNone/>
                    <a:defRPr/>
                  </a:pPr>
                  <a:r>
                    <a:rPr kumimoji="0" lang="zh-CN" altLang="en-US"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rPr>
                    <a:t>服务</a:t>
                  </a:r>
                </a:p>
              </p:txBody>
            </p:sp>
          </p:grpSp>
          <p:sp>
            <p:nvSpPr>
              <p:cNvPr id="49" name="文本框 48"/>
              <p:cNvSpPr txBox="1"/>
              <p:nvPr/>
            </p:nvSpPr>
            <p:spPr>
              <a:xfrm>
                <a:off x="2119994" y="1626821"/>
                <a:ext cx="7233448" cy="544698"/>
              </a:xfrm>
              <a:prstGeom prst="rect">
                <a:avLst/>
              </a:prstGeom>
              <a:noFill/>
            </p:spPr>
            <p:txBody>
              <a:bodyPr wrap="square">
                <a:spAutoFit/>
              </a:bodyPr>
              <a:lstStyle/>
              <a:p>
                <a:pPr marL="0" marR="0" lvl="0" indent="0" algn="l" defTabSz="913765"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聚焦利企惠企，优化营商环境，设置“惠企服务”栏目。</a:t>
                </a:r>
              </a:p>
            </p:txBody>
          </p:sp>
        </p:grpSp>
      </p:grpSp>
      <p:grpSp>
        <p:nvGrpSpPr>
          <p:cNvPr id="39" name="组合 38"/>
          <p:cNvGrpSpPr/>
          <p:nvPr/>
        </p:nvGrpSpPr>
        <p:grpSpPr>
          <a:xfrm>
            <a:off x="4938146" y="4925934"/>
            <a:ext cx="6525260" cy="1301115"/>
            <a:chOff x="576961" y="1438725"/>
            <a:chExt cx="9326337" cy="1894673"/>
          </a:xfrm>
        </p:grpSpPr>
        <p:sp>
          <p:nvSpPr>
            <p:cNvPr id="40" name="矩形 291"/>
            <p:cNvSpPr/>
            <p:nvPr/>
          </p:nvSpPr>
          <p:spPr>
            <a:xfrm>
              <a:off x="1647911" y="1463691"/>
              <a:ext cx="8255387" cy="1867857"/>
            </a:xfrm>
            <a:custGeom>
              <a:avLst/>
              <a:gdLst>
                <a:gd name="connsiteX0" fmla="*/ 0 w 8435562"/>
                <a:gd name="connsiteY0" fmla="*/ 0 h 694876"/>
                <a:gd name="connsiteX1" fmla="*/ 8435562 w 8435562"/>
                <a:gd name="connsiteY1" fmla="*/ 0 h 694876"/>
                <a:gd name="connsiteX2" fmla="*/ 8435562 w 8435562"/>
                <a:gd name="connsiteY2" fmla="*/ 694876 h 694876"/>
                <a:gd name="connsiteX3" fmla="*/ 0 w 8435562"/>
                <a:gd name="connsiteY3" fmla="*/ 694876 h 694876"/>
                <a:gd name="connsiteX4" fmla="*/ 0 w 8435562"/>
                <a:gd name="connsiteY4" fmla="*/ 0 h 694876"/>
                <a:gd name="connsiteX0-1" fmla="*/ 0 w 8435562"/>
                <a:gd name="connsiteY0-2" fmla="*/ 0 h 694876"/>
                <a:gd name="connsiteX1-3" fmla="*/ 8206962 w 8435562"/>
                <a:gd name="connsiteY1-4" fmla="*/ 0 h 694876"/>
                <a:gd name="connsiteX2-5" fmla="*/ 8435562 w 8435562"/>
                <a:gd name="connsiteY2-6" fmla="*/ 694876 h 694876"/>
                <a:gd name="connsiteX3-7" fmla="*/ 0 w 8435562"/>
                <a:gd name="connsiteY3-8" fmla="*/ 694876 h 694876"/>
                <a:gd name="connsiteX4-9" fmla="*/ 0 w 8435562"/>
                <a:gd name="connsiteY4-10" fmla="*/ 0 h 69487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435562" h="694876">
                  <a:moveTo>
                    <a:pt x="0" y="0"/>
                  </a:moveTo>
                  <a:lnTo>
                    <a:pt x="8206962" y="0"/>
                  </a:lnTo>
                  <a:lnTo>
                    <a:pt x="8435562" y="694876"/>
                  </a:lnTo>
                  <a:lnTo>
                    <a:pt x="0" y="694876"/>
                  </a:lnTo>
                  <a:lnTo>
                    <a:pt x="0" y="0"/>
                  </a:lnTo>
                  <a:close/>
                </a:path>
              </a:pathLst>
            </a:custGeom>
            <a:solidFill>
              <a:schemeClr val="bg1"/>
            </a:solidFill>
            <a:ln w="952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41" name="组合 40"/>
            <p:cNvGrpSpPr/>
            <p:nvPr/>
          </p:nvGrpSpPr>
          <p:grpSpPr>
            <a:xfrm>
              <a:off x="576961" y="1438725"/>
              <a:ext cx="8700103" cy="1894673"/>
              <a:chOff x="576961" y="1542608"/>
              <a:chExt cx="8700103" cy="1366759"/>
            </a:xfrm>
          </p:grpSpPr>
          <p:grpSp>
            <p:nvGrpSpPr>
              <p:cNvPr id="42" name="组合 41"/>
              <p:cNvGrpSpPr/>
              <p:nvPr/>
            </p:nvGrpSpPr>
            <p:grpSpPr>
              <a:xfrm>
                <a:off x="576961" y="1542608"/>
                <a:ext cx="1212533" cy="1366759"/>
                <a:chOff x="474324" y="1488386"/>
                <a:chExt cx="1212533" cy="1366759"/>
              </a:xfrm>
            </p:grpSpPr>
            <p:sp>
              <p:nvSpPr>
                <p:cNvPr id="44" name="PA-剪去对角的矩形 12"/>
                <p:cNvSpPr/>
                <p:nvPr>
                  <p:custDataLst>
                    <p:tags r:id="rId2"/>
                  </p:custDataLst>
                </p:nvPr>
              </p:nvSpPr>
              <p:spPr>
                <a:xfrm>
                  <a:off x="478862" y="1488386"/>
                  <a:ext cx="1181675" cy="1366759"/>
                </a:xfrm>
                <a:prstGeom prst="snip2DiagRect">
                  <a:avLst>
                    <a:gd name="adj1" fmla="val 0"/>
                    <a:gd name="adj2" fmla="val 15842"/>
                  </a:avLst>
                </a:prstGeom>
                <a:solidFill>
                  <a:schemeClr val="bg1">
                    <a:alpha val="91000"/>
                  </a:schemeClr>
                </a:solidFill>
                <a:ln w="6350">
                  <a:gradFill flip="none" rotWithShape="1">
                    <a:gsLst>
                      <a:gs pos="0">
                        <a:schemeClr val="accent2">
                          <a:lumMod val="75000"/>
                        </a:schemeClr>
                      </a:gs>
                      <a:gs pos="100000">
                        <a:schemeClr val="accent2">
                          <a:lumMod val="75000"/>
                        </a:schemeClr>
                      </a:gs>
                    </a:gsLst>
                    <a:lin ang="5400000" scaled="1"/>
                    <a:tileRect/>
                  </a:grad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a:ln>
                      <a:noFill/>
                    </a:ln>
                    <a:solidFill>
                      <a:srgbClr val="000000">
                        <a:lumMod val="75000"/>
                        <a:lumOff val="25000"/>
                      </a:srgbClr>
                    </a:solidFill>
                    <a:effectLst/>
                    <a:uLnTx/>
                    <a:uFillTx/>
                    <a:latin typeface="Arial" panose="020B0604020202020204"/>
                    <a:ea typeface="微软雅黑" panose="020B0503020204020204" pitchFamily="34" charset="-122"/>
                    <a:cs typeface="+mn-cs"/>
                  </a:endParaRPr>
                </a:p>
              </p:txBody>
            </p:sp>
            <p:sp>
              <p:nvSpPr>
                <p:cNvPr id="45" name="文本框 44"/>
                <p:cNvSpPr txBox="1"/>
                <p:nvPr/>
              </p:nvSpPr>
              <p:spPr>
                <a:xfrm>
                  <a:off x="474324" y="1917294"/>
                  <a:ext cx="1212533" cy="618343"/>
                </a:xfrm>
                <a:prstGeom prst="rect">
                  <a:avLst/>
                </a:prstGeom>
                <a:noFill/>
              </p:spPr>
              <p:txBody>
                <a:bodyPr wrap="square">
                  <a:spAutoFit/>
                </a:bodyPr>
                <a:lstStyle>
                  <a:defPPr>
                    <a:defRPr lang="zh-CN"/>
                  </a:defPPr>
                  <a:lvl1pPr algn="ctr" fontAlgn="base">
                    <a:lnSpc>
                      <a:spcPct val="90000"/>
                    </a:lnSpc>
                    <a:spcBef>
                      <a:spcPct val="0"/>
                    </a:spcBef>
                    <a:spcAft>
                      <a:spcPct val="0"/>
                    </a:spcAft>
                    <a:buClr>
                      <a:srgbClr val="2DB6B3"/>
                    </a:buClr>
                    <a:defRPr spc="300">
                      <a:solidFill>
                        <a:schemeClr val="tx1">
                          <a:lumMod val="75000"/>
                          <a:lumOff val="25000"/>
                        </a:schemeClr>
                      </a:solidFill>
                      <a:latin typeface="+mj-ea"/>
                      <a:ea typeface="+mj-ea"/>
                    </a:defRPr>
                  </a:lvl1pPr>
                </a:lstStyle>
                <a:p>
                  <a:pPr marL="0" marR="0" lvl="0" indent="0" algn="ctr" defTabSz="457200" rtl="0" eaLnBrk="1" fontAlgn="base" latinLnBrk="0" hangingPunct="1">
                    <a:lnSpc>
                      <a:spcPct val="90000"/>
                    </a:lnSpc>
                    <a:spcBef>
                      <a:spcPct val="0"/>
                    </a:spcBef>
                    <a:spcAft>
                      <a:spcPct val="0"/>
                    </a:spcAft>
                    <a:buClr>
                      <a:srgbClr val="2DB6B3"/>
                    </a:buClr>
                    <a:buSzTx/>
                    <a:buFontTx/>
                    <a:buNone/>
                    <a:defRPr/>
                  </a:pPr>
                  <a:r>
                    <a:rPr kumimoji="0" lang="zh-CN" altLang="en-US"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rPr>
                    <a:t>生活</a:t>
                  </a:r>
                  <a:endParaRPr kumimoji="0" lang="en-US" altLang="zh-CN"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457200" rtl="0" eaLnBrk="1" fontAlgn="base" latinLnBrk="0" hangingPunct="1">
                    <a:lnSpc>
                      <a:spcPct val="90000"/>
                    </a:lnSpc>
                    <a:spcBef>
                      <a:spcPct val="0"/>
                    </a:spcBef>
                    <a:spcAft>
                      <a:spcPct val="0"/>
                    </a:spcAft>
                    <a:buClr>
                      <a:srgbClr val="2DB6B3"/>
                    </a:buClr>
                    <a:buSzTx/>
                    <a:buFontTx/>
                    <a:buNone/>
                    <a:defRPr/>
                  </a:pPr>
                  <a:r>
                    <a:rPr kumimoji="0" lang="zh-CN" altLang="en-US"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rPr>
                    <a:t>服务</a:t>
                  </a:r>
                </a:p>
              </p:txBody>
            </p:sp>
          </p:grpSp>
          <p:sp>
            <p:nvSpPr>
              <p:cNvPr id="43" name="文本框 42"/>
              <p:cNvSpPr txBox="1"/>
              <p:nvPr/>
            </p:nvSpPr>
            <p:spPr>
              <a:xfrm>
                <a:off x="2017297" y="1545276"/>
                <a:ext cx="7259767" cy="1335408"/>
              </a:xfrm>
              <a:prstGeom prst="rect">
                <a:avLst/>
              </a:prstGeom>
              <a:noFill/>
            </p:spPr>
            <p:txBody>
              <a:bodyPr wrap="square">
                <a:spAutoFit/>
              </a:bodyPr>
              <a:lstStyle/>
              <a:p>
                <a:pPr marL="0" marR="0" lvl="0" indent="0" algn="l" defTabSz="913765"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为满足企业群众缴费、出行、住宿、购物等生活需求，设置生活服务板块。在服务页面生活服务栏目内容设置“便民缴费、交通出行、找银行”模块，为企业群众提供丰富的生活服务。</a:t>
                </a:r>
              </a:p>
            </p:txBody>
          </p:sp>
        </p:grpSp>
      </p:grpSp>
      <p:pic>
        <p:nvPicPr>
          <p:cNvPr id="58" name="图片 57"/>
          <p:cNvPicPr>
            <a:picLocks noChangeAspect="1"/>
          </p:cNvPicPr>
          <p:nvPr/>
        </p:nvPicPr>
        <p:blipFill rotWithShape="1">
          <a:blip r:embed="rId12" cstate="screen"/>
          <a:srcRect l="-124"/>
          <a:stretch>
            <a:fillRect/>
          </a:stretch>
        </p:blipFill>
        <p:spPr>
          <a:xfrm>
            <a:off x="1660624" y="5104131"/>
            <a:ext cx="2208308" cy="450592"/>
          </a:xfrm>
          <a:prstGeom prst="roundRect">
            <a:avLst>
              <a:gd name="adj" fmla="val 6428"/>
            </a:avLst>
          </a:prstGeom>
        </p:spPr>
      </p:pic>
      <p:sp>
        <p:nvSpPr>
          <p:cNvPr id="24" name="文本框 23"/>
          <p:cNvSpPr txBox="1"/>
          <p:nvPr/>
        </p:nvSpPr>
        <p:spPr>
          <a:xfrm>
            <a:off x="5941695" y="2632710"/>
            <a:ext cx="5380355" cy="1121410"/>
          </a:xfrm>
          <a:prstGeom prst="rect">
            <a:avLst/>
          </a:prstGeom>
          <a:noFill/>
        </p:spPr>
        <p:txBody>
          <a:bodyPr wrap="square">
            <a:noAutofit/>
          </a:bodyPr>
          <a:lstStyle/>
          <a:p>
            <a:pPr marL="0" marR="0" lvl="0" indent="0" algn="l" defTabSz="913765"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政务服务区域包括“预约取号、一件事一次办、部门/市州旗舰店、个人/法人</a:t>
            </a:r>
            <a:r>
              <a:rPr kumimoji="0" lang="en-US" altLang="zh-CN"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项目服务”。系统性融合了热门主题、部门市州旗舰店、政务服务事项，既与首页重点服务内容联动呼应，又为用户提供全量、丰富的事项入口。</a:t>
            </a:r>
          </a:p>
        </p:txBody>
      </p:sp>
      <p:pic>
        <p:nvPicPr>
          <p:cNvPr id="25" name="图片 24" descr="服务"/>
          <p:cNvPicPr>
            <a:picLocks noChangeAspect="1"/>
          </p:cNvPicPr>
          <p:nvPr/>
        </p:nvPicPr>
        <p:blipFill>
          <a:blip r:embed="rId13" cstate="screen"/>
          <a:srcRect/>
          <a:stretch>
            <a:fillRect/>
          </a:stretch>
        </p:blipFill>
        <p:spPr>
          <a:xfrm>
            <a:off x="1660525" y="945515"/>
            <a:ext cx="2206625" cy="4367530"/>
          </a:xfrm>
          <a:prstGeom prst="rect">
            <a:avLst/>
          </a:prstGeom>
        </p:spPr>
      </p:pic>
      <p:pic>
        <p:nvPicPr>
          <p:cNvPr id="26" name="图片 25" descr="服务"/>
          <p:cNvPicPr>
            <a:picLocks noChangeAspect="1"/>
          </p:cNvPicPr>
          <p:nvPr/>
        </p:nvPicPr>
        <p:blipFill>
          <a:blip r:embed="rId14" cstate="screen"/>
          <a:srcRect/>
          <a:stretch>
            <a:fillRect/>
          </a:stretch>
        </p:blipFill>
        <p:spPr>
          <a:xfrm>
            <a:off x="1660525" y="5196840"/>
            <a:ext cx="2207895" cy="393065"/>
          </a:xfrm>
          <a:prstGeom prst="rect">
            <a:avLst/>
          </a:prstGeom>
        </p:spPr>
      </p:pic>
      <p:pic>
        <p:nvPicPr>
          <p:cNvPr id="59" name="图片 58" descr="图片包含 图标&#10;&#10;描述已自动生成"/>
          <p:cNvPicPr>
            <a:picLocks noChangeAspect="1"/>
          </p:cNvPicPr>
          <p:nvPr/>
        </p:nvPicPr>
        <p:blipFill rotWithShape="1">
          <a:blip r:embed="rId15" cstate="screen"/>
          <a:srcRect/>
          <a:stretch>
            <a:fillRect/>
          </a:stretch>
        </p:blipFill>
        <p:spPr>
          <a:xfrm>
            <a:off x="1457350" y="732744"/>
            <a:ext cx="2561107" cy="492705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22"/>
          <p:cNvSpPr>
            <a:spLocks noGrp="1"/>
          </p:cNvSpPr>
          <p:nvPr>
            <p:ph type="title"/>
          </p:nvPr>
        </p:nvSpPr>
        <p:spPr/>
        <p:txBody>
          <a:bodyPr/>
          <a:lstStyle/>
          <a:p>
            <a:pPr algn="l">
              <a:buClrTx/>
              <a:buSzTx/>
              <a:buFontTx/>
            </a:pPr>
            <a:r>
              <a:rPr lang="en-US" altLang="zh-CN" sz="2400" dirty="0">
                <a:latin typeface="+mj-ea"/>
                <a:sym typeface="+mn-ea"/>
              </a:rPr>
              <a:t>“</a:t>
            </a:r>
            <a:r>
              <a:rPr lang="zh-CN" altLang="en-US" sz="2400" dirty="0">
                <a:latin typeface="+mj-ea"/>
                <a:sym typeface="+mn-ea"/>
              </a:rPr>
              <a:t>湘易办</a:t>
            </a:r>
            <a:r>
              <a:rPr lang="en-US" altLang="zh-CN" sz="2400" dirty="0">
                <a:latin typeface="+mj-ea"/>
                <a:sym typeface="+mn-ea"/>
              </a:rPr>
              <a:t>”</a:t>
            </a:r>
            <a:r>
              <a:rPr lang="zh-CN" altLang="en-US" sz="2400" dirty="0">
                <a:latin typeface="+mj-ea"/>
                <a:sym typeface="+mn-ea"/>
              </a:rPr>
              <a:t>公众版</a:t>
            </a:r>
            <a:r>
              <a:rPr lang="en-US" altLang="zh-CN" sz="2400" dirty="0">
                <a:latin typeface="+mj-ea"/>
                <a:sym typeface="+mn-ea"/>
              </a:rPr>
              <a:t> —— </a:t>
            </a:r>
            <a:r>
              <a:rPr lang="en-US" altLang="zh-CN" sz="2400" dirty="0">
                <a:latin typeface="+mj-ea"/>
              </a:rPr>
              <a:t>资讯</a:t>
            </a:r>
          </a:p>
        </p:txBody>
      </p:sp>
      <p:pic>
        <p:nvPicPr>
          <p:cNvPr id="2" name="图片 1" descr="桌子上放着蓝色的星球&#10;&#10;中度可信度"/>
          <p:cNvPicPr>
            <a:picLocks noChangeAspect="1"/>
          </p:cNvPicPr>
          <p:nvPr/>
        </p:nvPicPr>
        <p:blipFill>
          <a:blip r:embed="rId6" cstate="screen">
            <a:alphaModFix amt="92000"/>
            <a:extLst>
              <a:ext uri="{BEBA8EAE-BF5A-486C-A8C5-ECC9F3942E4B}">
                <a14:imgProps xmlns:a14="http://schemas.microsoft.com/office/drawing/2010/main">
                  <a14:imgLayer r:embed="rId7">
                    <a14:imgEffect>
                      <a14:colorTemperature colorTemp="1988"/>
                    </a14:imgEffect>
                  </a14:imgLayer>
                </a14:imgProps>
              </a:ext>
            </a:extLst>
          </a:blip>
          <a:stretch>
            <a:fillRect/>
          </a:stretch>
        </p:blipFill>
        <p:spPr>
          <a:xfrm>
            <a:off x="6654636" y="1395538"/>
            <a:ext cx="4584638" cy="6418494"/>
          </a:xfrm>
          <a:prstGeom prst="rect">
            <a:avLst/>
          </a:prstGeom>
        </p:spPr>
      </p:pic>
      <p:pic>
        <p:nvPicPr>
          <p:cNvPr id="3" name="PA-图片 23"/>
          <p:cNvPicPr>
            <a:picLocks noChangeAspect="1"/>
          </p:cNvPicPr>
          <p:nvPr>
            <p:custDataLst>
              <p:tags r:id="rId1"/>
            </p:custDataLst>
          </p:nvPr>
        </p:nvPicPr>
        <p:blipFill rotWithShape="1">
          <a:blip r:embed="rId8" cstate="screen"/>
          <a:srcRect t="-5473"/>
          <a:stretch>
            <a:fillRect/>
          </a:stretch>
        </p:blipFill>
        <p:spPr>
          <a:xfrm rot="16200000">
            <a:off x="8101786" y="3839394"/>
            <a:ext cx="1512928" cy="3870154"/>
          </a:xfrm>
          <a:prstGeom prst="rect">
            <a:avLst/>
          </a:prstGeom>
        </p:spPr>
      </p:pic>
      <p:grpSp>
        <p:nvGrpSpPr>
          <p:cNvPr id="4" name="组合 3"/>
          <p:cNvGrpSpPr/>
          <p:nvPr/>
        </p:nvGrpSpPr>
        <p:grpSpPr>
          <a:xfrm>
            <a:off x="521713" y="1395546"/>
            <a:ext cx="6137274" cy="1540160"/>
            <a:chOff x="591859" y="1599581"/>
            <a:chExt cx="5689528" cy="1436848"/>
          </a:xfrm>
        </p:grpSpPr>
        <p:pic>
          <p:nvPicPr>
            <p:cNvPr id="5" name="图片 4"/>
            <p:cNvPicPr>
              <a:picLocks noChangeAspect="1" noChangeArrowheads="1"/>
            </p:cNvPicPr>
            <p:nvPr/>
          </p:nvPicPr>
          <p:blipFill rotWithShape="1">
            <a:blip r:embed="rId9" cstate="screen"/>
            <a:srcRect l="-20915"/>
            <a:stretch>
              <a:fillRect/>
            </a:stretch>
          </p:blipFill>
          <p:spPr bwMode="auto">
            <a:xfrm>
              <a:off x="1327746" y="1601679"/>
              <a:ext cx="4474341" cy="1303043"/>
            </a:xfrm>
            <a:custGeom>
              <a:avLst/>
              <a:gdLst>
                <a:gd name="connsiteX0" fmla="*/ 0 w 4474341"/>
                <a:gd name="connsiteY0" fmla="*/ 0 h 1303043"/>
                <a:gd name="connsiteX1" fmla="*/ 4474341 w 4474341"/>
                <a:gd name="connsiteY1" fmla="*/ 0 h 1303043"/>
                <a:gd name="connsiteX2" fmla="*/ 4474341 w 4474341"/>
                <a:gd name="connsiteY2" fmla="*/ 1303043 h 1303043"/>
                <a:gd name="connsiteX3" fmla="*/ 0 w 4474341"/>
                <a:gd name="connsiteY3" fmla="*/ 1303043 h 1303043"/>
              </a:gdLst>
              <a:ahLst/>
              <a:cxnLst>
                <a:cxn ang="0">
                  <a:pos x="connsiteX0" y="connsiteY0"/>
                </a:cxn>
                <a:cxn ang="0">
                  <a:pos x="connsiteX1" y="connsiteY1"/>
                </a:cxn>
                <a:cxn ang="0">
                  <a:pos x="connsiteX2" y="connsiteY2"/>
                </a:cxn>
                <a:cxn ang="0">
                  <a:pos x="connsiteX3" y="connsiteY3"/>
                </a:cxn>
              </a:cxnLst>
              <a:rect l="l" t="t" r="r" b="b"/>
              <a:pathLst>
                <a:path w="4474341" h="1303043">
                  <a:moveTo>
                    <a:pt x="0" y="0"/>
                  </a:moveTo>
                  <a:lnTo>
                    <a:pt x="4474341" y="0"/>
                  </a:lnTo>
                  <a:lnTo>
                    <a:pt x="4474341" y="1303043"/>
                  </a:lnTo>
                  <a:lnTo>
                    <a:pt x="0" y="1303043"/>
                  </a:lnTo>
                  <a:close/>
                </a:path>
              </a:pathLst>
            </a:custGeom>
            <a:noFill/>
            <a:extLst>
              <a:ext uri="{909E8E84-426E-40DD-AFC4-6F175D3DCCD1}">
                <a14:hiddenFill xmlns:a14="http://schemas.microsoft.com/office/drawing/2010/main">
                  <a:solidFill>
                    <a:srgbClr val="FFFFFF"/>
                  </a:solidFill>
                </a14:hiddenFill>
              </a:ext>
            </a:extLst>
          </p:spPr>
        </p:pic>
        <p:grpSp>
          <p:nvGrpSpPr>
            <p:cNvPr id="6" name="组合 5"/>
            <p:cNvGrpSpPr/>
            <p:nvPr/>
          </p:nvGrpSpPr>
          <p:grpSpPr>
            <a:xfrm>
              <a:off x="591859" y="1599581"/>
              <a:ext cx="5689528" cy="1436848"/>
              <a:chOff x="3761883" y="2332100"/>
              <a:chExt cx="5689528" cy="1436848"/>
            </a:xfrm>
          </p:grpSpPr>
          <p:grpSp>
            <p:nvGrpSpPr>
              <p:cNvPr id="7" name="组合 6"/>
              <p:cNvGrpSpPr/>
              <p:nvPr/>
            </p:nvGrpSpPr>
            <p:grpSpPr>
              <a:xfrm>
                <a:off x="3761883" y="2332100"/>
                <a:ext cx="5689528" cy="1436848"/>
                <a:chOff x="559255" y="1380754"/>
                <a:chExt cx="5002261" cy="1263284"/>
              </a:xfrm>
            </p:grpSpPr>
            <p:sp>
              <p:nvSpPr>
                <p:cNvPr id="9" name="矩形 8"/>
                <p:cNvSpPr/>
                <p:nvPr/>
              </p:nvSpPr>
              <p:spPr>
                <a:xfrm>
                  <a:off x="690716" y="1380754"/>
                  <a:ext cx="4870800" cy="1145860"/>
                </a:xfrm>
                <a:prstGeom prst="rect">
                  <a:avLst/>
                </a:prstGeom>
                <a:gradFill>
                  <a:gsLst>
                    <a:gs pos="28000">
                      <a:srgbClr val="4176FD"/>
                    </a:gs>
                    <a:gs pos="100000">
                      <a:srgbClr val="09BFFF">
                        <a:alpha val="48000"/>
                      </a:srgbClr>
                    </a:gs>
                  </a:gsLst>
                  <a:lin ang="0" scaled="0"/>
                </a:gradFill>
                <a:ln>
                  <a:noFill/>
                </a:ln>
                <a:effectLst>
                  <a:outerShdw blurRad="330200" dist="88900" dir="5400000" algn="t" rotWithShape="0">
                    <a:srgbClr val="38B2F1">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0" name="箭头: V 形 9"/>
                <p:cNvSpPr/>
                <p:nvPr/>
              </p:nvSpPr>
              <p:spPr>
                <a:xfrm rot="9000000">
                  <a:off x="559255" y="2491070"/>
                  <a:ext cx="95368" cy="152968"/>
                </a:xfrm>
                <a:prstGeom prst="chevron">
                  <a:avLst>
                    <a:gd name="adj" fmla="val 57578"/>
                  </a:avLst>
                </a:prstGeom>
                <a:solidFill>
                  <a:srgbClr val="A3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微软雅黑" panose="020B0503020204020204" pitchFamily="34" charset="-122"/>
                    <a:cs typeface="+mn-cs"/>
                  </a:endParaRPr>
                </a:p>
              </p:txBody>
            </p:sp>
            <p:grpSp>
              <p:nvGrpSpPr>
                <p:cNvPr id="11" name="组合 10"/>
                <p:cNvGrpSpPr/>
                <p:nvPr/>
              </p:nvGrpSpPr>
              <p:grpSpPr>
                <a:xfrm>
                  <a:off x="805437" y="1447815"/>
                  <a:ext cx="991171" cy="138298"/>
                  <a:chOff x="805437" y="1588807"/>
                  <a:chExt cx="991171" cy="138298"/>
                </a:xfrm>
                <a:gradFill>
                  <a:gsLst>
                    <a:gs pos="0">
                      <a:srgbClr val="F7FCFF">
                        <a:alpha val="63000"/>
                      </a:srgbClr>
                    </a:gs>
                    <a:gs pos="100000">
                      <a:srgbClr val="F7FCFF">
                        <a:alpha val="0"/>
                      </a:srgbClr>
                    </a:gs>
                  </a:gsLst>
                  <a:lin ang="0" scaled="0"/>
                </a:gradFill>
              </p:grpSpPr>
              <p:sp>
                <p:nvSpPr>
                  <p:cNvPr id="18" name="平行四边形 17"/>
                  <p:cNvSpPr/>
                  <p:nvPr/>
                </p:nvSpPr>
                <p:spPr>
                  <a:xfrm>
                    <a:off x="8054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9" name="平行四边形 18"/>
                  <p:cNvSpPr/>
                  <p:nvPr/>
                </p:nvSpPr>
                <p:spPr>
                  <a:xfrm>
                    <a:off x="100228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0" name="平行四边形 19"/>
                  <p:cNvSpPr/>
                  <p:nvPr/>
                </p:nvSpPr>
                <p:spPr>
                  <a:xfrm>
                    <a:off x="11991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1" name="平行四边形 20"/>
                  <p:cNvSpPr/>
                  <p:nvPr/>
                </p:nvSpPr>
                <p:spPr>
                  <a:xfrm>
                    <a:off x="139598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2" name="平行四边形 21"/>
                  <p:cNvSpPr/>
                  <p:nvPr/>
                </p:nvSpPr>
                <p:spPr>
                  <a:xfrm>
                    <a:off x="15928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grpSp>
              <p:nvGrpSpPr>
                <p:cNvPr id="12" name="组合 11"/>
                <p:cNvGrpSpPr/>
                <p:nvPr/>
              </p:nvGrpSpPr>
              <p:grpSpPr>
                <a:xfrm>
                  <a:off x="805437" y="2311415"/>
                  <a:ext cx="991171" cy="138298"/>
                  <a:chOff x="805437" y="1588807"/>
                  <a:chExt cx="991171" cy="138298"/>
                </a:xfrm>
                <a:gradFill>
                  <a:gsLst>
                    <a:gs pos="0">
                      <a:srgbClr val="F7FCFF">
                        <a:alpha val="63000"/>
                      </a:srgbClr>
                    </a:gs>
                    <a:gs pos="100000">
                      <a:srgbClr val="F7FCFF">
                        <a:alpha val="0"/>
                      </a:srgbClr>
                    </a:gs>
                  </a:gsLst>
                  <a:lin ang="0" scaled="0"/>
                </a:gradFill>
              </p:grpSpPr>
              <p:sp>
                <p:nvSpPr>
                  <p:cNvPr id="13" name="平行四边形 12"/>
                  <p:cNvSpPr/>
                  <p:nvPr/>
                </p:nvSpPr>
                <p:spPr>
                  <a:xfrm>
                    <a:off x="8054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4" name="平行四边形 13"/>
                  <p:cNvSpPr/>
                  <p:nvPr/>
                </p:nvSpPr>
                <p:spPr>
                  <a:xfrm>
                    <a:off x="100228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5" name="平行四边形 14"/>
                  <p:cNvSpPr/>
                  <p:nvPr/>
                </p:nvSpPr>
                <p:spPr>
                  <a:xfrm>
                    <a:off x="11991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6" name="平行四边形 15"/>
                  <p:cNvSpPr/>
                  <p:nvPr/>
                </p:nvSpPr>
                <p:spPr>
                  <a:xfrm>
                    <a:off x="139598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7" name="平行四边形 16"/>
                  <p:cNvSpPr/>
                  <p:nvPr/>
                </p:nvSpPr>
                <p:spPr>
                  <a:xfrm>
                    <a:off x="15928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grpSp>
          <p:sp>
            <p:nvSpPr>
              <p:cNvPr id="8" name="文本框 7"/>
              <p:cNvSpPr txBox="1"/>
              <p:nvPr/>
            </p:nvSpPr>
            <p:spPr>
              <a:xfrm>
                <a:off x="4219871" y="2741452"/>
                <a:ext cx="4497465" cy="486957"/>
              </a:xfrm>
              <a:prstGeom prst="rect">
                <a:avLst/>
              </a:prstGeom>
              <a:noFill/>
            </p:spPr>
            <p:txBody>
              <a:bodyPr wrap="square">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聚焦中心工作，增强用户粘性</a:t>
                </a:r>
              </a:p>
            </p:txBody>
          </p:sp>
        </p:grpSp>
      </p:grpSp>
      <p:sp>
        <p:nvSpPr>
          <p:cNvPr id="24" name="矩形 291"/>
          <p:cNvSpPr/>
          <p:nvPr/>
        </p:nvSpPr>
        <p:spPr>
          <a:xfrm>
            <a:off x="1483360" y="3071495"/>
            <a:ext cx="5176520" cy="1252220"/>
          </a:xfrm>
          <a:custGeom>
            <a:avLst/>
            <a:gdLst>
              <a:gd name="connsiteX0" fmla="*/ 0 w 8435562"/>
              <a:gd name="connsiteY0" fmla="*/ 0 h 694876"/>
              <a:gd name="connsiteX1" fmla="*/ 8435562 w 8435562"/>
              <a:gd name="connsiteY1" fmla="*/ 0 h 694876"/>
              <a:gd name="connsiteX2" fmla="*/ 8435562 w 8435562"/>
              <a:gd name="connsiteY2" fmla="*/ 694876 h 694876"/>
              <a:gd name="connsiteX3" fmla="*/ 0 w 8435562"/>
              <a:gd name="connsiteY3" fmla="*/ 694876 h 694876"/>
              <a:gd name="connsiteX4" fmla="*/ 0 w 8435562"/>
              <a:gd name="connsiteY4" fmla="*/ 0 h 694876"/>
              <a:gd name="connsiteX0-1" fmla="*/ 0 w 8435562"/>
              <a:gd name="connsiteY0-2" fmla="*/ 0 h 694876"/>
              <a:gd name="connsiteX1-3" fmla="*/ 8206962 w 8435562"/>
              <a:gd name="connsiteY1-4" fmla="*/ 0 h 694876"/>
              <a:gd name="connsiteX2-5" fmla="*/ 8435562 w 8435562"/>
              <a:gd name="connsiteY2-6" fmla="*/ 694876 h 694876"/>
              <a:gd name="connsiteX3-7" fmla="*/ 0 w 8435562"/>
              <a:gd name="connsiteY3-8" fmla="*/ 694876 h 694876"/>
              <a:gd name="connsiteX4-9" fmla="*/ 0 w 8435562"/>
              <a:gd name="connsiteY4-10" fmla="*/ 0 h 69487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435562" h="694876">
                <a:moveTo>
                  <a:pt x="0" y="0"/>
                </a:moveTo>
                <a:lnTo>
                  <a:pt x="8206962" y="0"/>
                </a:lnTo>
                <a:lnTo>
                  <a:pt x="8435562" y="694876"/>
                </a:lnTo>
                <a:lnTo>
                  <a:pt x="0" y="694876"/>
                </a:lnTo>
                <a:lnTo>
                  <a:pt x="0" y="0"/>
                </a:lnTo>
                <a:close/>
              </a:path>
            </a:pathLst>
          </a:custGeom>
          <a:solidFill>
            <a:schemeClr val="bg1"/>
          </a:solidFill>
          <a:ln w="952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25" name="组合 24"/>
          <p:cNvGrpSpPr/>
          <p:nvPr/>
        </p:nvGrpSpPr>
        <p:grpSpPr>
          <a:xfrm>
            <a:off x="751175" y="3051041"/>
            <a:ext cx="5217825" cy="1272985"/>
            <a:chOff x="581637" y="1542607"/>
            <a:chExt cx="7598148" cy="1130756"/>
          </a:xfrm>
        </p:grpSpPr>
        <p:grpSp>
          <p:nvGrpSpPr>
            <p:cNvPr id="26" name="组合 25"/>
            <p:cNvGrpSpPr/>
            <p:nvPr/>
          </p:nvGrpSpPr>
          <p:grpSpPr>
            <a:xfrm>
              <a:off x="581637" y="1542607"/>
              <a:ext cx="1282857" cy="1130756"/>
              <a:chOff x="479000" y="1488385"/>
              <a:chExt cx="1282857" cy="1130756"/>
            </a:xfrm>
          </p:grpSpPr>
          <p:sp>
            <p:nvSpPr>
              <p:cNvPr id="28" name="PA-剪去对角的矩形 12"/>
              <p:cNvSpPr/>
              <p:nvPr>
                <p:custDataLst>
                  <p:tags r:id="rId3"/>
                </p:custDataLst>
              </p:nvPr>
            </p:nvSpPr>
            <p:spPr>
              <a:xfrm>
                <a:off x="479000" y="1488385"/>
                <a:ext cx="1282857" cy="1130756"/>
              </a:xfrm>
              <a:prstGeom prst="snip2DiagRect">
                <a:avLst>
                  <a:gd name="adj1" fmla="val 0"/>
                  <a:gd name="adj2" fmla="val 15842"/>
                </a:avLst>
              </a:prstGeom>
              <a:solidFill>
                <a:schemeClr val="bg1">
                  <a:alpha val="91000"/>
                </a:schemeClr>
              </a:solidFill>
              <a:ln w="6350">
                <a:gradFill flip="none" rotWithShape="1">
                  <a:gsLst>
                    <a:gs pos="0">
                      <a:schemeClr val="accent2">
                        <a:lumMod val="75000"/>
                      </a:schemeClr>
                    </a:gs>
                    <a:gs pos="100000">
                      <a:schemeClr val="accent2">
                        <a:lumMod val="75000"/>
                      </a:schemeClr>
                    </a:gs>
                  </a:gsLst>
                  <a:lin ang="5400000" scaled="1"/>
                  <a:tileRect/>
                </a:grad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a:ln>
                    <a:noFill/>
                  </a:ln>
                  <a:solidFill>
                    <a:srgbClr val="000000">
                      <a:lumMod val="75000"/>
                      <a:lumOff val="25000"/>
                    </a:srgbClr>
                  </a:solidFill>
                  <a:effectLst/>
                  <a:uLnTx/>
                  <a:uFillTx/>
                  <a:latin typeface="Arial" panose="020B0604020202020204"/>
                  <a:ea typeface="微软雅黑" panose="020B0503020204020204" pitchFamily="34" charset="-122"/>
                  <a:cs typeface="+mn-cs"/>
                </a:endParaRPr>
              </a:p>
            </p:txBody>
          </p:sp>
          <p:sp>
            <p:nvSpPr>
              <p:cNvPr id="29" name="文本框 28"/>
              <p:cNvSpPr txBox="1"/>
              <p:nvPr/>
            </p:nvSpPr>
            <p:spPr>
              <a:xfrm>
                <a:off x="559977" y="1642372"/>
                <a:ext cx="1162324" cy="777828"/>
              </a:xfrm>
              <a:prstGeom prst="rect">
                <a:avLst/>
              </a:prstGeom>
              <a:noFill/>
            </p:spPr>
            <p:txBody>
              <a:bodyPr wrap="square">
                <a:noAutofit/>
              </a:bodyPr>
              <a:lstStyle>
                <a:defPPr>
                  <a:defRPr lang="zh-CN"/>
                </a:defPPr>
                <a:lvl1pPr algn="ctr" fontAlgn="base">
                  <a:lnSpc>
                    <a:spcPct val="90000"/>
                  </a:lnSpc>
                  <a:spcBef>
                    <a:spcPct val="0"/>
                  </a:spcBef>
                  <a:spcAft>
                    <a:spcPct val="0"/>
                  </a:spcAft>
                  <a:buClr>
                    <a:srgbClr val="2DB6B3"/>
                  </a:buClr>
                  <a:defRPr spc="300">
                    <a:solidFill>
                      <a:schemeClr val="tx1">
                        <a:lumMod val="75000"/>
                        <a:lumOff val="25000"/>
                      </a:schemeClr>
                    </a:solidFill>
                    <a:latin typeface="+mj-ea"/>
                    <a:ea typeface="+mj-ea"/>
                  </a:defRPr>
                </a:lvl1pPr>
              </a:lstStyle>
              <a:p>
                <a:pPr marL="0" marR="0" lvl="0" indent="0" algn="ctr" defTabSz="457200" rtl="0" eaLnBrk="1" fontAlgn="base" latinLnBrk="0" hangingPunct="1">
                  <a:lnSpc>
                    <a:spcPct val="90000"/>
                  </a:lnSpc>
                  <a:spcBef>
                    <a:spcPct val="0"/>
                  </a:spcBef>
                  <a:spcAft>
                    <a:spcPct val="0"/>
                  </a:spcAft>
                  <a:buClr>
                    <a:srgbClr val="2DB6B3"/>
                  </a:buClr>
                  <a:buSzTx/>
                  <a:buFontTx/>
                  <a:buNone/>
                  <a:defRPr/>
                </a:pPr>
                <a:r>
                  <a:rPr kumimoji="0" lang="zh-CN" altLang="en-US"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rPr>
                  <a:t>资讯</a:t>
                </a:r>
                <a:endParaRPr kumimoji="0" lang="en-US" altLang="zh-CN"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457200" rtl="0" eaLnBrk="1" fontAlgn="base" latinLnBrk="0" hangingPunct="1">
                  <a:lnSpc>
                    <a:spcPct val="90000"/>
                  </a:lnSpc>
                  <a:spcBef>
                    <a:spcPct val="0"/>
                  </a:spcBef>
                  <a:spcAft>
                    <a:spcPct val="0"/>
                  </a:spcAft>
                  <a:buClr>
                    <a:srgbClr val="2DB6B3"/>
                  </a:buClr>
                  <a:buSzTx/>
                  <a:buFontTx/>
                  <a:buNone/>
                  <a:defRPr/>
                </a:pPr>
                <a:r>
                  <a:rPr kumimoji="0" lang="zh-CN" altLang="en-US"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rPr>
                  <a:t>轮播图</a:t>
                </a:r>
              </a:p>
            </p:txBody>
          </p:sp>
        </p:grpSp>
        <p:sp>
          <p:nvSpPr>
            <p:cNvPr id="27" name="文本框 26"/>
            <p:cNvSpPr txBox="1"/>
            <p:nvPr/>
          </p:nvSpPr>
          <p:spPr>
            <a:xfrm>
              <a:off x="2158087" y="1804949"/>
              <a:ext cx="6021698" cy="605228"/>
            </a:xfrm>
            <a:prstGeom prst="rect">
              <a:avLst/>
            </a:prstGeom>
            <a:noFill/>
          </p:spPr>
          <p:txBody>
            <a:bodyPr wrap="square">
              <a:spAutoFit/>
            </a:bodyPr>
            <a:lstStyle/>
            <a:p>
              <a:pPr marL="0" marR="0" lvl="0" indent="0" algn="l" defTabSz="913765"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资讯轮播图栏目集中呈现党中央国务院重大决策部署以及重要时政资讯，服务中心工作</a:t>
              </a:r>
            </a:p>
          </p:txBody>
        </p:sp>
      </p:grpSp>
      <p:pic>
        <p:nvPicPr>
          <p:cNvPr id="46" name="图片 45"/>
          <p:cNvPicPr>
            <a:picLocks noChangeAspect="1"/>
          </p:cNvPicPr>
          <p:nvPr/>
        </p:nvPicPr>
        <p:blipFill rotWithShape="1">
          <a:blip r:embed="rId10" cstate="screen"/>
          <a:srcRect/>
          <a:stretch>
            <a:fillRect/>
          </a:stretch>
        </p:blipFill>
        <p:spPr>
          <a:xfrm>
            <a:off x="6141968" y="6118870"/>
            <a:ext cx="6050039" cy="739139"/>
          </a:xfrm>
          <a:prstGeom prst="rect">
            <a:avLst/>
          </a:prstGeom>
        </p:spPr>
      </p:pic>
      <p:pic>
        <p:nvPicPr>
          <p:cNvPr id="63" name="图片 62"/>
          <p:cNvPicPr>
            <a:picLocks noChangeAspect="1"/>
          </p:cNvPicPr>
          <p:nvPr/>
        </p:nvPicPr>
        <p:blipFill rotWithShape="1">
          <a:blip r:embed="rId11" cstate="screen"/>
          <a:srcRect l="-97"/>
          <a:stretch>
            <a:fillRect/>
          </a:stretch>
        </p:blipFill>
        <p:spPr>
          <a:xfrm>
            <a:off x="7969376" y="1466499"/>
            <a:ext cx="2243646" cy="4675222"/>
          </a:xfrm>
          <a:prstGeom prst="roundRect">
            <a:avLst>
              <a:gd name="adj" fmla="val 7096"/>
            </a:avLst>
          </a:prstGeom>
        </p:spPr>
      </p:pic>
      <p:pic>
        <p:nvPicPr>
          <p:cNvPr id="61" name="图片 60"/>
          <p:cNvPicPr>
            <a:picLocks noChangeAspect="1"/>
          </p:cNvPicPr>
          <p:nvPr/>
        </p:nvPicPr>
        <p:blipFill rotWithShape="1">
          <a:blip r:embed="rId12" cstate="screen"/>
          <a:srcRect l="-27"/>
          <a:stretch>
            <a:fillRect/>
          </a:stretch>
        </p:blipFill>
        <p:spPr>
          <a:xfrm>
            <a:off x="7959440" y="5673675"/>
            <a:ext cx="2286829" cy="474513"/>
          </a:xfrm>
          <a:prstGeom prst="rect">
            <a:avLst/>
          </a:prstGeom>
        </p:spPr>
      </p:pic>
      <p:pic>
        <p:nvPicPr>
          <p:cNvPr id="64" name="图片 63" descr="图片包含 图标&#10;&#10;描述已自动生成"/>
          <p:cNvPicPr>
            <a:picLocks noChangeAspect="1"/>
          </p:cNvPicPr>
          <p:nvPr/>
        </p:nvPicPr>
        <p:blipFill rotWithShape="1">
          <a:blip r:embed="rId13" cstate="screen"/>
          <a:srcRect/>
          <a:stretch>
            <a:fillRect/>
          </a:stretch>
        </p:blipFill>
        <p:spPr>
          <a:xfrm>
            <a:off x="7791495" y="1241995"/>
            <a:ext cx="2598496" cy="4927054"/>
          </a:xfrm>
          <a:prstGeom prst="rect">
            <a:avLst/>
          </a:prstGeom>
        </p:spPr>
      </p:pic>
      <p:sp>
        <p:nvSpPr>
          <p:cNvPr id="65" name="矩形 291"/>
          <p:cNvSpPr/>
          <p:nvPr/>
        </p:nvSpPr>
        <p:spPr>
          <a:xfrm>
            <a:off x="1530350" y="4532630"/>
            <a:ext cx="5112385" cy="1527175"/>
          </a:xfrm>
          <a:custGeom>
            <a:avLst/>
            <a:gdLst>
              <a:gd name="connsiteX0" fmla="*/ 0 w 8435562"/>
              <a:gd name="connsiteY0" fmla="*/ 0 h 694876"/>
              <a:gd name="connsiteX1" fmla="*/ 8435562 w 8435562"/>
              <a:gd name="connsiteY1" fmla="*/ 0 h 694876"/>
              <a:gd name="connsiteX2" fmla="*/ 8435562 w 8435562"/>
              <a:gd name="connsiteY2" fmla="*/ 694876 h 694876"/>
              <a:gd name="connsiteX3" fmla="*/ 0 w 8435562"/>
              <a:gd name="connsiteY3" fmla="*/ 694876 h 694876"/>
              <a:gd name="connsiteX4" fmla="*/ 0 w 8435562"/>
              <a:gd name="connsiteY4" fmla="*/ 0 h 694876"/>
              <a:gd name="connsiteX0-1" fmla="*/ 0 w 8435562"/>
              <a:gd name="connsiteY0-2" fmla="*/ 0 h 694876"/>
              <a:gd name="connsiteX1-3" fmla="*/ 8206962 w 8435562"/>
              <a:gd name="connsiteY1-4" fmla="*/ 0 h 694876"/>
              <a:gd name="connsiteX2-5" fmla="*/ 8435562 w 8435562"/>
              <a:gd name="connsiteY2-6" fmla="*/ 694876 h 694876"/>
              <a:gd name="connsiteX3-7" fmla="*/ 0 w 8435562"/>
              <a:gd name="connsiteY3-8" fmla="*/ 694876 h 694876"/>
              <a:gd name="connsiteX4-9" fmla="*/ 0 w 8435562"/>
              <a:gd name="connsiteY4-10" fmla="*/ 0 h 69487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435562" h="694876">
                <a:moveTo>
                  <a:pt x="0" y="0"/>
                </a:moveTo>
                <a:lnTo>
                  <a:pt x="8206962" y="0"/>
                </a:lnTo>
                <a:lnTo>
                  <a:pt x="8435562" y="694876"/>
                </a:lnTo>
                <a:lnTo>
                  <a:pt x="0" y="694876"/>
                </a:lnTo>
                <a:lnTo>
                  <a:pt x="0" y="0"/>
                </a:lnTo>
                <a:close/>
              </a:path>
            </a:pathLst>
          </a:custGeom>
          <a:solidFill>
            <a:schemeClr val="bg1"/>
          </a:solidFill>
          <a:ln w="952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66" name="组合 65"/>
          <p:cNvGrpSpPr/>
          <p:nvPr/>
        </p:nvGrpSpPr>
        <p:grpSpPr>
          <a:xfrm>
            <a:off x="797670" y="4531581"/>
            <a:ext cx="5628641" cy="1528445"/>
            <a:chOff x="581637" y="1315858"/>
            <a:chExt cx="8196374" cy="1357674"/>
          </a:xfrm>
        </p:grpSpPr>
        <p:grpSp>
          <p:nvGrpSpPr>
            <p:cNvPr id="67" name="组合 66"/>
            <p:cNvGrpSpPr/>
            <p:nvPr/>
          </p:nvGrpSpPr>
          <p:grpSpPr>
            <a:xfrm>
              <a:off x="581637" y="1315858"/>
              <a:ext cx="1282533" cy="1357674"/>
              <a:chOff x="479000" y="1261636"/>
              <a:chExt cx="1282533" cy="1357674"/>
            </a:xfrm>
          </p:grpSpPr>
          <p:sp>
            <p:nvSpPr>
              <p:cNvPr id="69" name="PA-剪去对角的矩形 12"/>
              <p:cNvSpPr/>
              <p:nvPr>
                <p:custDataLst>
                  <p:tags r:id="rId2"/>
                </p:custDataLst>
              </p:nvPr>
            </p:nvSpPr>
            <p:spPr>
              <a:xfrm>
                <a:off x="479000" y="1261636"/>
                <a:ext cx="1282533" cy="1357674"/>
              </a:xfrm>
              <a:prstGeom prst="snip2DiagRect">
                <a:avLst>
                  <a:gd name="adj1" fmla="val 0"/>
                  <a:gd name="adj2" fmla="val 15842"/>
                </a:avLst>
              </a:prstGeom>
              <a:solidFill>
                <a:schemeClr val="bg1">
                  <a:alpha val="91000"/>
                </a:schemeClr>
              </a:solidFill>
              <a:ln w="6350">
                <a:gradFill flip="none" rotWithShape="1">
                  <a:gsLst>
                    <a:gs pos="0">
                      <a:schemeClr val="accent2">
                        <a:lumMod val="75000"/>
                      </a:schemeClr>
                    </a:gs>
                    <a:gs pos="100000">
                      <a:schemeClr val="accent2">
                        <a:lumMod val="75000"/>
                      </a:schemeClr>
                    </a:gs>
                  </a:gsLst>
                  <a:lin ang="5400000" scaled="1"/>
                  <a:tileRect/>
                </a:grad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a:ln>
                    <a:noFill/>
                  </a:ln>
                  <a:solidFill>
                    <a:srgbClr val="000000">
                      <a:lumMod val="75000"/>
                      <a:lumOff val="25000"/>
                    </a:srgbClr>
                  </a:solidFill>
                  <a:effectLst/>
                  <a:uLnTx/>
                  <a:uFillTx/>
                  <a:latin typeface="Arial" panose="020B0604020202020204"/>
                  <a:ea typeface="微软雅黑" panose="020B0503020204020204" pitchFamily="34" charset="-122"/>
                  <a:cs typeface="+mn-cs"/>
                </a:endParaRPr>
              </a:p>
            </p:txBody>
          </p:sp>
          <p:sp>
            <p:nvSpPr>
              <p:cNvPr id="70" name="文本框 69"/>
              <p:cNvSpPr txBox="1"/>
              <p:nvPr/>
            </p:nvSpPr>
            <p:spPr>
              <a:xfrm>
                <a:off x="575695" y="1497974"/>
                <a:ext cx="1093898" cy="743985"/>
              </a:xfrm>
              <a:prstGeom prst="rect">
                <a:avLst/>
              </a:prstGeom>
              <a:noFill/>
            </p:spPr>
            <p:txBody>
              <a:bodyPr wrap="square">
                <a:spAutoFit/>
              </a:bodyPr>
              <a:lstStyle>
                <a:defPPr>
                  <a:defRPr lang="zh-CN"/>
                </a:defPPr>
                <a:lvl1pPr algn="ctr" fontAlgn="base">
                  <a:lnSpc>
                    <a:spcPct val="90000"/>
                  </a:lnSpc>
                  <a:spcBef>
                    <a:spcPct val="0"/>
                  </a:spcBef>
                  <a:spcAft>
                    <a:spcPct val="0"/>
                  </a:spcAft>
                  <a:buClr>
                    <a:srgbClr val="2DB6B3"/>
                  </a:buClr>
                  <a:defRPr spc="300">
                    <a:solidFill>
                      <a:schemeClr val="tx1">
                        <a:lumMod val="75000"/>
                        <a:lumOff val="25000"/>
                      </a:schemeClr>
                    </a:solidFill>
                    <a:latin typeface="+mj-ea"/>
                    <a:ea typeface="+mj-ea"/>
                  </a:defRPr>
                </a:lvl1pPr>
              </a:lstStyle>
              <a:p>
                <a:pPr marL="0" marR="0" lvl="0" indent="0" algn="ctr" defTabSz="457200" rtl="0" eaLnBrk="1" fontAlgn="base" latinLnBrk="0" hangingPunct="1">
                  <a:lnSpc>
                    <a:spcPct val="90000"/>
                  </a:lnSpc>
                  <a:spcBef>
                    <a:spcPct val="0"/>
                  </a:spcBef>
                  <a:spcAft>
                    <a:spcPct val="0"/>
                  </a:spcAft>
                  <a:buClr>
                    <a:srgbClr val="2DB6B3"/>
                  </a:buClr>
                  <a:buSzTx/>
                  <a:buFontTx/>
                  <a:buNone/>
                  <a:defRPr/>
                </a:pPr>
                <a:r>
                  <a:rPr kumimoji="0" lang="zh-CN" altLang="en-US"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rPr>
                  <a:t>主题</a:t>
                </a:r>
                <a:endParaRPr kumimoji="0" lang="en-US" altLang="zh-CN"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457200" rtl="0" eaLnBrk="1" fontAlgn="base" latinLnBrk="0" hangingPunct="1">
                  <a:lnSpc>
                    <a:spcPct val="90000"/>
                  </a:lnSpc>
                  <a:spcBef>
                    <a:spcPct val="0"/>
                  </a:spcBef>
                  <a:spcAft>
                    <a:spcPct val="0"/>
                  </a:spcAft>
                  <a:buClr>
                    <a:srgbClr val="2DB6B3"/>
                  </a:buClr>
                  <a:buSzTx/>
                  <a:buFontTx/>
                  <a:buNone/>
                  <a:defRPr/>
                </a:pPr>
                <a:r>
                  <a:rPr kumimoji="0" lang="zh-CN" altLang="en-US"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rPr>
                  <a:t>导航栏</a:t>
                </a:r>
              </a:p>
            </p:txBody>
          </p:sp>
        </p:grpSp>
        <p:sp>
          <p:nvSpPr>
            <p:cNvPr id="68" name="文本框 67"/>
            <p:cNvSpPr txBox="1"/>
            <p:nvPr/>
          </p:nvSpPr>
          <p:spPr>
            <a:xfrm>
              <a:off x="2090717" y="1414570"/>
              <a:ext cx="6687294" cy="1129233"/>
            </a:xfrm>
            <a:prstGeom prst="rect">
              <a:avLst/>
            </a:prstGeom>
            <a:noFill/>
          </p:spPr>
          <p:txBody>
            <a:bodyPr wrap="square">
              <a:spAutoFit/>
            </a:bodyPr>
            <a:lstStyle/>
            <a:p>
              <a:pPr lvl="0">
                <a:lnSpc>
                  <a:spcPct val="120000"/>
                </a:lnSpc>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导航栏主要对接湖南省人民政府门户网站重要内容，设置栏目如</a:t>
              </a:r>
              <a:r>
                <a:rPr lang="zh-CN" altLang="en-US" sz="1600" dirty="0">
                  <a:solidFill>
                    <a:srgbClr val="000000"/>
                  </a:solidFill>
                  <a:latin typeface="微软雅黑" panose="020B0503020204020204" pitchFamily="34" charset="-122"/>
                  <a:ea typeface="微软雅黑" panose="020B0503020204020204" pitchFamily="34" charset="-122"/>
                  <a:sym typeface="+mn-ea"/>
                </a:rPr>
                <a:t>“推荐、要闻、省政府、政策、人事、专题”</a:t>
              </a: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。后期运营机制建立后，将扩展呈现人民群众喜闻乐见的短视频等信息。</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标题 27"/>
          <p:cNvSpPr>
            <a:spLocks noGrp="1"/>
          </p:cNvSpPr>
          <p:nvPr>
            <p:ph type="title"/>
          </p:nvPr>
        </p:nvSpPr>
        <p:spPr/>
        <p:txBody>
          <a:bodyPr/>
          <a:lstStyle/>
          <a:p>
            <a:pPr algn="l">
              <a:buClrTx/>
              <a:buSzTx/>
              <a:buFontTx/>
            </a:pPr>
            <a:r>
              <a:rPr lang="en-US" altLang="zh-CN" sz="2400" dirty="0">
                <a:latin typeface="+mj-ea"/>
                <a:sym typeface="+mn-ea"/>
              </a:rPr>
              <a:t>“</a:t>
            </a:r>
            <a:r>
              <a:rPr lang="zh-CN" altLang="en-US" sz="2400" dirty="0">
                <a:latin typeface="+mj-ea"/>
                <a:sym typeface="+mn-ea"/>
              </a:rPr>
              <a:t>湘易办</a:t>
            </a:r>
            <a:r>
              <a:rPr lang="en-US" altLang="zh-CN" sz="2400" dirty="0">
                <a:latin typeface="+mj-ea"/>
                <a:sym typeface="+mn-ea"/>
              </a:rPr>
              <a:t>”</a:t>
            </a:r>
            <a:r>
              <a:rPr lang="zh-CN" altLang="en-US" sz="2400" dirty="0">
                <a:latin typeface="+mj-ea"/>
                <a:sym typeface="+mn-ea"/>
              </a:rPr>
              <a:t>公众版</a:t>
            </a:r>
            <a:r>
              <a:rPr lang="en-US" altLang="zh-CN" sz="2400" dirty="0">
                <a:latin typeface="+mj-ea"/>
                <a:sym typeface="+mn-ea"/>
              </a:rPr>
              <a:t> —— </a:t>
            </a:r>
            <a:r>
              <a:rPr lang="en-US" altLang="zh-CN" sz="2400" dirty="0">
                <a:latin typeface="+mj-ea"/>
              </a:rPr>
              <a:t>我的</a:t>
            </a:r>
          </a:p>
        </p:txBody>
      </p:sp>
      <p:pic>
        <p:nvPicPr>
          <p:cNvPr id="2" name="图片 1" descr="桌子上放着蓝色的星球&#10;&#10;中度可信度"/>
          <p:cNvPicPr>
            <a:picLocks noChangeAspect="1"/>
          </p:cNvPicPr>
          <p:nvPr/>
        </p:nvPicPr>
        <p:blipFill>
          <a:blip r:embed="rId8" cstate="screen">
            <a:extLst>
              <a:ext uri="{BEBA8EAE-BF5A-486C-A8C5-ECC9F3942E4B}">
                <a14:imgProps xmlns:a14="http://schemas.microsoft.com/office/drawing/2010/main">
                  <a14:imgLayer r:embed="rId9">
                    <a14:imgEffect>
                      <a14:colorTemperature colorTemp="1988"/>
                    </a14:imgEffect>
                  </a14:imgLayer>
                </a14:imgProps>
              </a:ext>
            </a:extLst>
          </a:blip>
          <a:stretch>
            <a:fillRect/>
          </a:stretch>
        </p:blipFill>
        <p:spPr>
          <a:xfrm>
            <a:off x="287094" y="1594059"/>
            <a:ext cx="4584638" cy="6418494"/>
          </a:xfrm>
          <a:prstGeom prst="roundRect">
            <a:avLst>
              <a:gd name="adj" fmla="val 8058"/>
            </a:avLst>
          </a:prstGeom>
        </p:spPr>
      </p:pic>
      <p:grpSp>
        <p:nvGrpSpPr>
          <p:cNvPr id="9" name="组合 8"/>
          <p:cNvGrpSpPr/>
          <p:nvPr/>
        </p:nvGrpSpPr>
        <p:grpSpPr>
          <a:xfrm>
            <a:off x="4856424" y="932321"/>
            <a:ext cx="6527165" cy="1437005"/>
            <a:chOff x="591859" y="1599581"/>
            <a:chExt cx="6050830" cy="1436848"/>
          </a:xfrm>
        </p:grpSpPr>
        <p:pic>
          <p:nvPicPr>
            <p:cNvPr id="10" name="图片 9"/>
            <p:cNvPicPr>
              <a:picLocks noChangeAspect="1" noChangeArrowheads="1"/>
            </p:cNvPicPr>
            <p:nvPr/>
          </p:nvPicPr>
          <p:blipFill rotWithShape="1">
            <a:blip r:embed="rId10" cstate="screen"/>
            <a:srcRect l="-20915"/>
            <a:stretch>
              <a:fillRect/>
            </a:stretch>
          </p:blipFill>
          <p:spPr bwMode="auto">
            <a:xfrm>
              <a:off x="1327746" y="1601679"/>
              <a:ext cx="4474341" cy="1303043"/>
            </a:xfrm>
            <a:custGeom>
              <a:avLst/>
              <a:gdLst>
                <a:gd name="connsiteX0" fmla="*/ 0 w 4474341"/>
                <a:gd name="connsiteY0" fmla="*/ 0 h 1303043"/>
                <a:gd name="connsiteX1" fmla="*/ 4474341 w 4474341"/>
                <a:gd name="connsiteY1" fmla="*/ 0 h 1303043"/>
                <a:gd name="connsiteX2" fmla="*/ 4474341 w 4474341"/>
                <a:gd name="connsiteY2" fmla="*/ 1303043 h 1303043"/>
                <a:gd name="connsiteX3" fmla="*/ 0 w 4474341"/>
                <a:gd name="connsiteY3" fmla="*/ 1303043 h 1303043"/>
              </a:gdLst>
              <a:ahLst/>
              <a:cxnLst>
                <a:cxn ang="0">
                  <a:pos x="connsiteX0" y="connsiteY0"/>
                </a:cxn>
                <a:cxn ang="0">
                  <a:pos x="connsiteX1" y="connsiteY1"/>
                </a:cxn>
                <a:cxn ang="0">
                  <a:pos x="connsiteX2" y="connsiteY2"/>
                </a:cxn>
                <a:cxn ang="0">
                  <a:pos x="connsiteX3" y="connsiteY3"/>
                </a:cxn>
              </a:cxnLst>
              <a:rect l="l" t="t" r="r" b="b"/>
              <a:pathLst>
                <a:path w="4474341" h="1303043">
                  <a:moveTo>
                    <a:pt x="0" y="0"/>
                  </a:moveTo>
                  <a:lnTo>
                    <a:pt x="4474341" y="0"/>
                  </a:lnTo>
                  <a:lnTo>
                    <a:pt x="4474341" y="1303043"/>
                  </a:lnTo>
                  <a:lnTo>
                    <a:pt x="0" y="1303043"/>
                  </a:lnTo>
                  <a:close/>
                </a:path>
              </a:pathLst>
            </a:custGeom>
            <a:noFill/>
            <a:extLst>
              <a:ext uri="{909E8E84-426E-40DD-AFC4-6F175D3DCCD1}">
                <a14:hiddenFill xmlns:a14="http://schemas.microsoft.com/office/drawing/2010/main">
                  <a:solidFill>
                    <a:srgbClr val="FFFFFF"/>
                  </a:solidFill>
                </a14:hiddenFill>
              </a:ext>
            </a:extLst>
          </p:spPr>
        </p:pic>
        <p:grpSp>
          <p:nvGrpSpPr>
            <p:cNvPr id="11" name="组合 10"/>
            <p:cNvGrpSpPr/>
            <p:nvPr/>
          </p:nvGrpSpPr>
          <p:grpSpPr>
            <a:xfrm>
              <a:off x="591859" y="1599581"/>
              <a:ext cx="6050830" cy="1436848"/>
              <a:chOff x="3761883" y="2332100"/>
              <a:chExt cx="6050830" cy="1436848"/>
            </a:xfrm>
          </p:grpSpPr>
          <p:grpSp>
            <p:nvGrpSpPr>
              <p:cNvPr id="12" name="组合 11"/>
              <p:cNvGrpSpPr/>
              <p:nvPr/>
            </p:nvGrpSpPr>
            <p:grpSpPr>
              <a:xfrm>
                <a:off x="3761883" y="2332100"/>
                <a:ext cx="6050830" cy="1436848"/>
                <a:chOff x="559255" y="1380754"/>
                <a:chExt cx="5319919" cy="1263284"/>
              </a:xfrm>
            </p:grpSpPr>
            <p:sp>
              <p:nvSpPr>
                <p:cNvPr id="14" name="矩形 13"/>
                <p:cNvSpPr/>
                <p:nvPr/>
              </p:nvSpPr>
              <p:spPr>
                <a:xfrm>
                  <a:off x="690713" y="1380754"/>
                  <a:ext cx="5188461" cy="1145497"/>
                </a:xfrm>
                <a:prstGeom prst="rect">
                  <a:avLst/>
                </a:prstGeom>
                <a:gradFill>
                  <a:gsLst>
                    <a:gs pos="28000">
                      <a:srgbClr val="4176FD"/>
                    </a:gs>
                    <a:gs pos="100000">
                      <a:srgbClr val="09BFFF">
                        <a:alpha val="48000"/>
                      </a:srgbClr>
                    </a:gs>
                  </a:gsLst>
                  <a:lin ang="0" scaled="0"/>
                </a:gradFill>
                <a:ln>
                  <a:noFill/>
                </a:ln>
                <a:effectLst>
                  <a:outerShdw blurRad="330200" dist="88900" dir="5400000" algn="t" rotWithShape="0">
                    <a:srgbClr val="38B2F1">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5" name="箭头: V 形 14"/>
                <p:cNvSpPr/>
                <p:nvPr/>
              </p:nvSpPr>
              <p:spPr>
                <a:xfrm rot="9000000">
                  <a:off x="559255" y="2491070"/>
                  <a:ext cx="95368" cy="152968"/>
                </a:xfrm>
                <a:prstGeom prst="chevron">
                  <a:avLst>
                    <a:gd name="adj" fmla="val 57578"/>
                  </a:avLst>
                </a:prstGeom>
                <a:solidFill>
                  <a:srgbClr val="A3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微软雅黑" panose="020B0503020204020204" pitchFamily="34" charset="-122"/>
                    <a:cs typeface="+mn-cs"/>
                  </a:endParaRPr>
                </a:p>
              </p:txBody>
            </p:sp>
            <p:grpSp>
              <p:nvGrpSpPr>
                <p:cNvPr id="16" name="组合 15"/>
                <p:cNvGrpSpPr/>
                <p:nvPr/>
              </p:nvGrpSpPr>
              <p:grpSpPr>
                <a:xfrm>
                  <a:off x="805437" y="1447815"/>
                  <a:ext cx="991171" cy="138298"/>
                  <a:chOff x="805437" y="1588807"/>
                  <a:chExt cx="991171" cy="138298"/>
                </a:xfrm>
                <a:gradFill>
                  <a:gsLst>
                    <a:gs pos="0">
                      <a:srgbClr val="F7FCFF">
                        <a:alpha val="63000"/>
                      </a:srgbClr>
                    </a:gs>
                    <a:gs pos="100000">
                      <a:srgbClr val="F7FCFF">
                        <a:alpha val="0"/>
                      </a:srgbClr>
                    </a:gs>
                  </a:gsLst>
                  <a:lin ang="0" scaled="0"/>
                </a:gradFill>
              </p:grpSpPr>
              <p:sp>
                <p:nvSpPr>
                  <p:cNvPr id="23" name="平行四边形 22"/>
                  <p:cNvSpPr/>
                  <p:nvPr/>
                </p:nvSpPr>
                <p:spPr>
                  <a:xfrm>
                    <a:off x="8054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4" name="平行四边形 23"/>
                  <p:cNvSpPr/>
                  <p:nvPr/>
                </p:nvSpPr>
                <p:spPr>
                  <a:xfrm>
                    <a:off x="100228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5" name="平行四边形 24"/>
                  <p:cNvSpPr/>
                  <p:nvPr/>
                </p:nvSpPr>
                <p:spPr>
                  <a:xfrm>
                    <a:off x="11991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6" name="平行四边形 25"/>
                  <p:cNvSpPr/>
                  <p:nvPr/>
                </p:nvSpPr>
                <p:spPr>
                  <a:xfrm>
                    <a:off x="139598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7" name="平行四边形 26"/>
                  <p:cNvSpPr/>
                  <p:nvPr/>
                </p:nvSpPr>
                <p:spPr>
                  <a:xfrm>
                    <a:off x="15928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grpSp>
              <p:nvGrpSpPr>
                <p:cNvPr id="17" name="组合 16"/>
                <p:cNvGrpSpPr/>
                <p:nvPr/>
              </p:nvGrpSpPr>
              <p:grpSpPr>
                <a:xfrm>
                  <a:off x="805437" y="2311415"/>
                  <a:ext cx="991171" cy="138298"/>
                  <a:chOff x="805437" y="1588807"/>
                  <a:chExt cx="991171" cy="138298"/>
                </a:xfrm>
                <a:gradFill>
                  <a:gsLst>
                    <a:gs pos="0">
                      <a:srgbClr val="F7FCFF">
                        <a:alpha val="63000"/>
                      </a:srgbClr>
                    </a:gs>
                    <a:gs pos="100000">
                      <a:srgbClr val="F7FCFF">
                        <a:alpha val="0"/>
                      </a:srgbClr>
                    </a:gs>
                  </a:gsLst>
                  <a:lin ang="0" scaled="0"/>
                </a:gradFill>
              </p:grpSpPr>
              <p:sp>
                <p:nvSpPr>
                  <p:cNvPr id="18" name="平行四边形 17"/>
                  <p:cNvSpPr/>
                  <p:nvPr/>
                </p:nvSpPr>
                <p:spPr>
                  <a:xfrm>
                    <a:off x="8054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9" name="平行四边形 18"/>
                  <p:cNvSpPr/>
                  <p:nvPr/>
                </p:nvSpPr>
                <p:spPr>
                  <a:xfrm>
                    <a:off x="100228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0" name="平行四边形 19"/>
                  <p:cNvSpPr/>
                  <p:nvPr/>
                </p:nvSpPr>
                <p:spPr>
                  <a:xfrm>
                    <a:off x="11991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1" name="平行四边形 20"/>
                  <p:cNvSpPr/>
                  <p:nvPr/>
                </p:nvSpPr>
                <p:spPr>
                  <a:xfrm>
                    <a:off x="139598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2" name="平行四边形 21"/>
                  <p:cNvSpPr/>
                  <p:nvPr/>
                </p:nvSpPr>
                <p:spPr>
                  <a:xfrm>
                    <a:off x="15928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grpSp>
          <p:sp>
            <p:nvSpPr>
              <p:cNvPr id="13" name="文本框 12"/>
              <p:cNvSpPr txBox="1"/>
              <p:nvPr/>
            </p:nvSpPr>
            <p:spPr>
              <a:xfrm>
                <a:off x="4450026" y="2528928"/>
                <a:ext cx="4522082" cy="953031"/>
              </a:xfrm>
              <a:prstGeom prst="rect">
                <a:avLst/>
              </a:prstGeom>
              <a:noFill/>
            </p:spPr>
            <p:txBody>
              <a:bodyPr wrap="square">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建立用户数字空间</a:t>
                </a:r>
              </a:p>
              <a:p>
                <a:pPr marL="0" marR="0" lvl="0" indent="0" algn="l" defTabSz="913765"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赋能服务精准推送</a:t>
                </a:r>
              </a:p>
            </p:txBody>
          </p:sp>
        </p:grpSp>
      </p:grpSp>
      <p:sp>
        <p:nvSpPr>
          <p:cNvPr id="30" name="矩形 291"/>
          <p:cNvSpPr/>
          <p:nvPr/>
        </p:nvSpPr>
        <p:spPr>
          <a:xfrm>
            <a:off x="5741670" y="2464435"/>
            <a:ext cx="5685790" cy="658495"/>
          </a:xfrm>
          <a:custGeom>
            <a:avLst/>
            <a:gdLst>
              <a:gd name="connsiteX0" fmla="*/ 0 w 8435562"/>
              <a:gd name="connsiteY0" fmla="*/ 0 h 694876"/>
              <a:gd name="connsiteX1" fmla="*/ 8435562 w 8435562"/>
              <a:gd name="connsiteY1" fmla="*/ 0 h 694876"/>
              <a:gd name="connsiteX2" fmla="*/ 8435562 w 8435562"/>
              <a:gd name="connsiteY2" fmla="*/ 694876 h 694876"/>
              <a:gd name="connsiteX3" fmla="*/ 0 w 8435562"/>
              <a:gd name="connsiteY3" fmla="*/ 694876 h 694876"/>
              <a:gd name="connsiteX4" fmla="*/ 0 w 8435562"/>
              <a:gd name="connsiteY4" fmla="*/ 0 h 694876"/>
              <a:gd name="connsiteX0-1" fmla="*/ 0 w 8435562"/>
              <a:gd name="connsiteY0-2" fmla="*/ 0 h 694876"/>
              <a:gd name="connsiteX1-3" fmla="*/ 8206962 w 8435562"/>
              <a:gd name="connsiteY1-4" fmla="*/ 0 h 694876"/>
              <a:gd name="connsiteX2-5" fmla="*/ 8435562 w 8435562"/>
              <a:gd name="connsiteY2-6" fmla="*/ 694876 h 694876"/>
              <a:gd name="connsiteX3-7" fmla="*/ 0 w 8435562"/>
              <a:gd name="connsiteY3-8" fmla="*/ 694876 h 694876"/>
              <a:gd name="connsiteX4-9" fmla="*/ 0 w 8435562"/>
              <a:gd name="connsiteY4-10" fmla="*/ 0 h 69487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435562" h="694876">
                <a:moveTo>
                  <a:pt x="0" y="0"/>
                </a:moveTo>
                <a:lnTo>
                  <a:pt x="8206962" y="0"/>
                </a:lnTo>
                <a:lnTo>
                  <a:pt x="8435562" y="694876"/>
                </a:lnTo>
                <a:lnTo>
                  <a:pt x="0" y="694876"/>
                </a:lnTo>
                <a:lnTo>
                  <a:pt x="0" y="0"/>
                </a:lnTo>
                <a:close/>
              </a:path>
            </a:pathLst>
          </a:custGeom>
          <a:solidFill>
            <a:schemeClr val="bg1"/>
          </a:solidFill>
          <a:ln w="952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31" name="组合 30"/>
          <p:cNvGrpSpPr/>
          <p:nvPr/>
        </p:nvGrpSpPr>
        <p:grpSpPr>
          <a:xfrm>
            <a:off x="5009097" y="2443545"/>
            <a:ext cx="5767082" cy="680085"/>
            <a:chOff x="581637" y="1542608"/>
            <a:chExt cx="8397973" cy="591683"/>
          </a:xfrm>
        </p:grpSpPr>
        <p:grpSp>
          <p:nvGrpSpPr>
            <p:cNvPr id="32" name="组合 31"/>
            <p:cNvGrpSpPr/>
            <p:nvPr/>
          </p:nvGrpSpPr>
          <p:grpSpPr>
            <a:xfrm>
              <a:off x="581637" y="1542608"/>
              <a:ext cx="1958475" cy="591683"/>
              <a:chOff x="479000" y="1488386"/>
              <a:chExt cx="1958475" cy="591683"/>
            </a:xfrm>
          </p:grpSpPr>
          <p:sp>
            <p:nvSpPr>
              <p:cNvPr id="34" name="PA-剪去对角的矩形 12"/>
              <p:cNvSpPr/>
              <p:nvPr>
                <p:custDataLst>
                  <p:tags r:id="rId5"/>
                </p:custDataLst>
              </p:nvPr>
            </p:nvSpPr>
            <p:spPr>
              <a:xfrm>
                <a:off x="479000" y="1488386"/>
                <a:ext cx="1958475" cy="591683"/>
              </a:xfrm>
              <a:prstGeom prst="snip2DiagRect">
                <a:avLst>
                  <a:gd name="adj1" fmla="val 0"/>
                  <a:gd name="adj2" fmla="val 15842"/>
                </a:avLst>
              </a:prstGeom>
              <a:solidFill>
                <a:schemeClr val="bg1">
                  <a:alpha val="91000"/>
                </a:schemeClr>
              </a:solidFill>
              <a:ln w="6350">
                <a:gradFill flip="none" rotWithShape="1">
                  <a:gsLst>
                    <a:gs pos="0">
                      <a:schemeClr val="accent2">
                        <a:lumMod val="75000"/>
                      </a:schemeClr>
                    </a:gs>
                    <a:gs pos="100000">
                      <a:schemeClr val="accent2">
                        <a:lumMod val="75000"/>
                      </a:schemeClr>
                    </a:gs>
                  </a:gsLst>
                  <a:lin ang="5400000" scaled="1"/>
                  <a:tileRect/>
                </a:grad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a:ln>
                    <a:noFill/>
                  </a:ln>
                  <a:solidFill>
                    <a:srgbClr val="000000">
                      <a:lumMod val="75000"/>
                      <a:lumOff val="25000"/>
                    </a:srgbClr>
                  </a:solidFill>
                  <a:effectLst/>
                  <a:uLnTx/>
                  <a:uFillTx/>
                  <a:latin typeface="Arial" panose="020B0604020202020204"/>
                  <a:ea typeface="微软雅黑" panose="020B0503020204020204" pitchFamily="34" charset="-122"/>
                  <a:cs typeface="+mn-cs"/>
                </a:endParaRPr>
              </a:p>
            </p:txBody>
          </p:sp>
          <p:sp>
            <p:nvSpPr>
              <p:cNvPr id="35" name="文本框 34"/>
              <p:cNvSpPr txBox="1"/>
              <p:nvPr/>
            </p:nvSpPr>
            <p:spPr>
              <a:xfrm>
                <a:off x="614263" y="1512519"/>
                <a:ext cx="1648536" cy="512129"/>
              </a:xfrm>
              <a:prstGeom prst="rect">
                <a:avLst/>
              </a:prstGeom>
              <a:noFill/>
            </p:spPr>
            <p:txBody>
              <a:bodyPr wrap="square">
                <a:spAutoFit/>
              </a:bodyPr>
              <a:lstStyle>
                <a:defPPr>
                  <a:defRPr lang="zh-CN"/>
                </a:defPPr>
                <a:lvl1pPr algn="ctr" fontAlgn="base">
                  <a:lnSpc>
                    <a:spcPct val="90000"/>
                  </a:lnSpc>
                  <a:spcBef>
                    <a:spcPct val="0"/>
                  </a:spcBef>
                  <a:spcAft>
                    <a:spcPct val="0"/>
                  </a:spcAft>
                  <a:buClr>
                    <a:srgbClr val="2DB6B3"/>
                  </a:buClr>
                  <a:defRPr spc="300">
                    <a:solidFill>
                      <a:schemeClr val="tx1">
                        <a:lumMod val="75000"/>
                        <a:lumOff val="25000"/>
                      </a:schemeClr>
                    </a:solidFill>
                    <a:latin typeface="+mj-ea"/>
                    <a:ea typeface="+mj-ea"/>
                  </a:defRPr>
                </a:lvl1pPr>
              </a:lstStyle>
              <a:p>
                <a:pPr marL="0" marR="0" lvl="0" indent="0" algn="ctr" defTabSz="457200" rtl="0" eaLnBrk="1" fontAlgn="base" latinLnBrk="0" hangingPunct="1">
                  <a:lnSpc>
                    <a:spcPct val="90000"/>
                  </a:lnSpc>
                  <a:spcBef>
                    <a:spcPct val="0"/>
                  </a:spcBef>
                  <a:spcAft>
                    <a:spcPct val="0"/>
                  </a:spcAft>
                  <a:buClr>
                    <a:srgbClr val="2DB6B3"/>
                  </a:buClr>
                  <a:buSzTx/>
                  <a:buFontTx/>
                  <a:buNone/>
                  <a:defRPr/>
                </a:pPr>
                <a:r>
                  <a:rPr kumimoji="0" lang="zh-CN" altLang="en-US"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rPr>
                  <a:t>个人企业信息</a:t>
                </a:r>
              </a:p>
            </p:txBody>
          </p:sp>
        </p:grpSp>
        <p:sp>
          <p:nvSpPr>
            <p:cNvPr id="33" name="文本框 32"/>
            <p:cNvSpPr txBox="1"/>
            <p:nvPr/>
          </p:nvSpPr>
          <p:spPr>
            <a:xfrm>
              <a:off x="2719190" y="1623269"/>
              <a:ext cx="6260420" cy="335895"/>
            </a:xfrm>
            <a:prstGeom prst="rect">
              <a:avLst/>
            </a:prstGeom>
            <a:noFill/>
          </p:spPr>
          <p:txBody>
            <a:bodyPr wrap="square">
              <a:spAutoFit/>
            </a:bodyPr>
            <a:lstStyle/>
            <a:p>
              <a:pPr marL="0" marR="0" lvl="0" indent="0" algn="l" defTabSz="913765"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包括系统功能和账号信息两部分。</a:t>
              </a:r>
            </a:p>
          </p:txBody>
        </p:sp>
      </p:grpSp>
      <p:sp>
        <p:nvSpPr>
          <p:cNvPr id="60" name="矩形 291"/>
          <p:cNvSpPr/>
          <p:nvPr/>
        </p:nvSpPr>
        <p:spPr>
          <a:xfrm>
            <a:off x="5741670" y="3248660"/>
            <a:ext cx="5685790" cy="658495"/>
          </a:xfrm>
          <a:custGeom>
            <a:avLst/>
            <a:gdLst>
              <a:gd name="connsiteX0" fmla="*/ 0 w 8435562"/>
              <a:gd name="connsiteY0" fmla="*/ 0 h 694876"/>
              <a:gd name="connsiteX1" fmla="*/ 8435562 w 8435562"/>
              <a:gd name="connsiteY1" fmla="*/ 0 h 694876"/>
              <a:gd name="connsiteX2" fmla="*/ 8435562 w 8435562"/>
              <a:gd name="connsiteY2" fmla="*/ 694876 h 694876"/>
              <a:gd name="connsiteX3" fmla="*/ 0 w 8435562"/>
              <a:gd name="connsiteY3" fmla="*/ 694876 h 694876"/>
              <a:gd name="connsiteX4" fmla="*/ 0 w 8435562"/>
              <a:gd name="connsiteY4" fmla="*/ 0 h 694876"/>
              <a:gd name="connsiteX0-1" fmla="*/ 0 w 8435562"/>
              <a:gd name="connsiteY0-2" fmla="*/ 0 h 694876"/>
              <a:gd name="connsiteX1-3" fmla="*/ 8206962 w 8435562"/>
              <a:gd name="connsiteY1-4" fmla="*/ 0 h 694876"/>
              <a:gd name="connsiteX2-5" fmla="*/ 8435562 w 8435562"/>
              <a:gd name="connsiteY2-6" fmla="*/ 694876 h 694876"/>
              <a:gd name="connsiteX3-7" fmla="*/ 0 w 8435562"/>
              <a:gd name="connsiteY3-8" fmla="*/ 694876 h 694876"/>
              <a:gd name="connsiteX4-9" fmla="*/ 0 w 8435562"/>
              <a:gd name="connsiteY4-10" fmla="*/ 0 h 69487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435562" h="694876">
                <a:moveTo>
                  <a:pt x="0" y="0"/>
                </a:moveTo>
                <a:lnTo>
                  <a:pt x="8206962" y="0"/>
                </a:lnTo>
                <a:lnTo>
                  <a:pt x="8435562" y="694876"/>
                </a:lnTo>
                <a:lnTo>
                  <a:pt x="0" y="694876"/>
                </a:lnTo>
                <a:lnTo>
                  <a:pt x="0" y="0"/>
                </a:lnTo>
                <a:close/>
              </a:path>
            </a:pathLst>
          </a:custGeom>
          <a:solidFill>
            <a:schemeClr val="bg1"/>
          </a:solidFill>
          <a:ln w="952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61" name="组合 60"/>
          <p:cNvGrpSpPr/>
          <p:nvPr/>
        </p:nvGrpSpPr>
        <p:grpSpPr>
          <a:xfrm>
            <a:off x="5009097" y="3227468"/>
            <a:ext cx="5612099" cy="694055"/>
            <a:chOff x="581637" y="1542608"/>
            <a:chExt cx="8172289" cy="603837"/>
          </a:xfrm>
        </p:grpSpPr>
        <p:grpSp>
          <p:nvGrpSpPr>
            <p:cNvPr id="62" name="组合 61"/>
            <p:cNvGrpSpPr/>
            <p:nvPr/>
          </p:nvGrpSpPr>
          <p:grpSpPr>
            <a:xfrm>
              <a:off x="581637" y="1542608"/>
              <a:ext cx="1958475" cy="586710"/>
              <a:chOff x="479000" y="1488386"/>
              <a:chExt cx="1958475" cy="586710"/>
            </a:xfrm>
          </p:grpSpPr>
          <p:sp>
            <p:nvSpPr>
              <p:cNvPr id="64" name="PA-剪去对角的矩形 12"/>
              <p:cNvSpPr/>
              <p:nvPr>
                <p:custDataLst>
                  <p:tags r:id="rId4"/>
                </p:custDataLst>
              </p:nvPr>
            </p:nvSpPr>
            <p:spPr>
              <a:xfrm>
                <a:off x="479000" y="1488386"/>
                <a:ext cx="1958475" cy="586710"/>
              </a:xfrm>
              <a:prstGeom prst="snip2DiagRect">
                <a:avLst>
                  <a:gd name="adj1" fmla="val 0"/>
                  <a:gd name="adj2" fmla="val 15842"/>
                </a:avLst>
              </a:prstGeom>
              <a:solidFill>
                <a:schemeClr val="bg1">
                  <a:alpha val="91000"/>
                </a:schemeClr>
              </a:solidFill>
              <a:ln w="6350">
                <a:gradFill flip="none" rotWithShape="1">
                  <a:gsLst>
                    <a:gs pos="0">
                      <a:schemeClr val="accent2">
                        <a:lumMod val="75000"/>
                      </a:schemeClr>
                    </a:gs>
                    <a:gs pos="100000">
                      <a:schemeClr val="accent2">
                        <a:lumMod val="75000"/>
                      </a:schemeClr>
                    </a:gs>
                  </a:gsLst>
                  <a:lin ang="5400000" scaled="1"/>
                  <a:tileRect/>
                </a:grad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a:ln>
                    <a:noFill/>
                  </a:ln>
                  <a:solidFill>
                    <a:srgbClr val="000000">
                      <a:lumMod val="75000"/>
                      <a:lumOff val="25000"/>
                    </a:srgbClr>
                  </a:solidFill>
                  <a:effectLst/>
                  <a:uLnTx/>
                  <a:uFillTx/>
                  <a:latin typeface="Arial" panose="020B0604020202020204"/>
                  <a:ea typeface="微软雅黑" panose="020B0503020204020204" pitchFamily="34" charset="-122"/>
                  <a:cs typeface="+mn-cs"/>
                </a:endParaRPr>
              </a:p>
            </p:txBody>
          </p:sp>
          <p:sp>
            <p:nvSpPr>
              <p:cNvPr id="65" name="文本框 64"/>
              <p:cNvSpPr txBox="1"/>
              <p:nvPr/>
            </p:nvSpPr>
            <p:spPr>
              <a:xfrm>
                <a:off x="633421" y="1547499"/>
                <a:ext cx="1647782" cy="512129"/>
              </a:xfrm>
              <a:prstGeom prst="rect">
                <a:avLst/>
              </a:prstGeom>
              <a:noFill/>
            </p:spPr>
            <p:txBody>
              <a:bodyPr wrap="square">
                <a:spAutoFit/>
              </a:bodyPr>
              <a:lstStyle>
                <a:defPPr>
                  <a:defRPr lang="zh-CN"/>
                </a:defPPr>
                <a:lvl1pPr algn="ctr" fontAlgn="base">
                  <a:lnSpc>
                    <a:spcPct val="90000"/>
                  </a:lnSpc>
                  <a:spcBef>
                    <a:spcPct val="0"/>
                  </a:spcBef>
                  <a:spcAft>
                    <a:spcPct val="0"/>
                  </a:spcAft>
                  <a:buClr>
                    <a:srgbClr val="2DB6B3"/>
                  </a:buClr>
                  <a:defRPr spc="300">
                    <a:solidFill>
                      <a:schemeClr val="tx1">
                        <a:lumMod val="75000"/>
                        <a:lumOff val="25000"/>
                      </a:schemeClr>
                    </a:solidFill>
                    <a:latin typeface="+mj-ea"/>
                    <a:ea typeface="+mj-ea"/>
                  </a:defRPr>
                </a:lvl1pPr>
              </a:lstStyle>
              <a:p>
                <a:pPr marL="0" marR="0" lvl="0" indent="0" algn="ctr" defTabSz="457200" rtl="0" eaLnBrk="1" fontAlgn="base" latinLnBrk="0" hangingPunct="1">
                  <a:lnSpc>
                    <a:spcPct val="90000"/>
                  </a:lnSpc>
                  <a:spcBef>
                    <a:spcPct val="0"/>
                  </a:spcBef>
                  <a:spcAft>
                    <a:spcPct val="0"/>
                  </a:spcAft>
                  <a:buClr>
                    <a:srgbClr val="2DB6B3"/>
                  </a:buClr>
                  <a:buSzTx/>
                  <a:buFontTx/>
                  <a:buNone/>
                  <a:defRPr/>
                </a:pPr>
                <a:r>
                  <a:rPr kumimoji="0" lang="zh-CN" altLang="en-US"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rPr>
                  <a:t>证照</a:t>
                </a:r>
                <a:endParaRPr kumimoji="0" lang="en-US" altLang="zh-CN"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457200" rtl="0" eaLnBrk="1" fontAlgn="base" latinLnBrk="0" hangingPunct="1">
                  <a:lnSpc>
                    <a:spcPct val="90000"/>
                  </a:lnSpc>
                  <a:spcBef>
                    <a:spcPct val="0"/>
                  </a:spcBef>
                  <a:spcAft>
                    <a:spcPct val="0"/>
                  </a:spcAft>
                  <a:buClr>
                    <a:srgbClr val="2DB6B3"/>
                  </a:buClr>
                  <a:buSzTx/>
                  <a:buFontTx/>
                  <a:buNone/>
                  <a:defRPr/>
                </a:pPr>
                <a:r>
                  <a:rPr kumimoji="0" lang="zh-CN" altLang="en-US"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rPr>
                  <a:t>信息</a:t>
                </a:r>
              </a:p>
            </p:txBody>
          </p:sp>
        </p:grpSp>
        <p:sp>
          <p:nvSpPr>
            <p:cNvPr id="63" name="文本框 62"/>
            <p:cNvSpPr txBox="1"/>
            <p:nvPr/>
          </p:nvSpPr>
          <p:spPr>
            <a:xfrm>
              <a:off x="2719190" y="1553657"/>
              <a:ext cx="6034736" cy="592788"/>
            </a:xfrm>
            <a:prstGeom prst="rect">
              <a:avLst/>
            </a:prstGeom>
            <a:noFill/>
          </p:spPr>
          <p:txBody>
            <a:bodyPr wrap="square">
              <a:spAutoFit/>
            </a:bodyPr>
            <a:lstStyle/>
            <a:p>
              <a:pPr marL="0" marR="0" lvl="0" indent="0" algn="l" defTabSz="913765"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证照信息栏目以卡片形式展示用户全量电子证照，可显示电子证照的领取状态。</a:t>
              </a:r>
            </a:p>
          </p:txBody>
        </p:sp>
      </p:grpSp>
      <p:sp>
        <p:nvSpPr>
          <p:cNvPr id="66" name="矩形 291"/>
          <p:cNvSpPr/>
          <p:nvPr/>
        </p:nvSpPr>
        <p:spPr>
          <a:xfrm>
            <a:off x="5741670" y="4034790"/>
            <a:ext cx="5685790" cy="657860"/>
          </a:xfrm>
          <a:custGeom>
            <a:avLst/>
            <a:gdLst>
              <a:gd name="connsiteX0" fmla="*/ 0 w 8435562"/>
              <a:gd name="connsiteY0" fmla="*/ 0 h 694876"/>
              <a:gd name="connsiteX1" fmla="*/ 8435562 w 8435562"/>
              <a:gd name="connsiteY1" fmla="*/ 0 h 694876"/>
              <a:gd name="connsiteX2" fmla="*/ 8435562 w 8435562"/>
              <a:gd name="connsiteY2" fmla="*/ 694876 h 694876"/>
              <a:gd name="connsiteX3" fmla="*/ 0 w 8435562"/>
              <a:gd name="connsiteY3" fmla="*/ 694876 h 694876"/>
              <a:gd name="connsiteX4" fmla="*/ 0 w 8435562"/>
              <a:gd name="connsiteY4" fmla="*/ 0 h 694876"/>
              <a:gd name="connsiteX0-1" fmla="*/ 0 w 8435562"/>
              <a:gd name="connsiteY0-2" fmla="*/ 0 h 694876"/>
              <a:gd name="connsiteX1-3" fmla="*/ 8206962 w 8435562"/>
              <a:gd name="connsiteY1-4" fmla="*/ 0 h 694876"/>
              <a:gd name="connsiteX2-5" fmla="*/ 8435562 w 8435562"/>
              <a:gd name="connsiteY2-6" fmla="*/ 694876 h 694876"/>
              <a:gd name="connsiteX3-7" fmla="*/ 0 w 8435562"/>
              <a:gd name="connsiteY3-8" fmla="*/ 694876 h 694876"/>
              <a:gd name="connsiteX4-9" fmla="*/ 0 w 8435562"/>
              <a:gd name="connsiteY4-10" fmla="*/ 0 h 69487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435562" h="694876">
                <a:moveTo>
                  <a:pt x="0" y="0"/>
                </a:moveTo>
                <a:lnTo>
                  <a:pt x="8206962" y="0"/>
                </a:lnTo>
                <a:lnTo>
                  <a:pt x="8435562" y="694876"/>
                </a:lnTo>
                <a:lnTo>
                  <a:pt x="0" y="694876"/>
                </a:lnTo>
                <a:lnTo>
                  <a:pt x="0" y="0"/>
                </a:lnTo>
                <a:close/>
              </a:path>
            </a:pathLst>
          </a:custGeom>
          <a:solidFill>
            <a:schemeClr val="bg1"/>
          </a:solidFill>
          <a:ln w="952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67" name="组合 66"/>
          <p:cNvGrpSpPr/>
          <p:nvPr/>
        </p:nvGrpSpPr>
        <p:grpSpPr>
          <a:xfrm>
            <a:off x="5009097" y="4013556"/>
            <a:ext cx="6353175" cy="694055"/>
            <a:chOff x="581637" y="1542608"/>
            <a:chExt cx="9251436" cy="603837"/>
          </a:xfrm>
        </p:grpSpPr>
        <p:grpSp>
          <p:nvGrpSpPr>
            <p:cNvPr id="68" name="组合 67"/>
            <p:cNvGrpSpPr/>
            <p:nvPr/>
          </p:nvGrpSpPr>
          <p:grpSpPr>
            <a:xfrm>
              <a:off x="581637" y="1542608"/>
              <a:ext cx="1958475" cy="596103"/>
              <a:chOff x="479000" y="1488386"/>
              <a:chExt cx="1958475" cy="596103"/>
            </a:xfrm>
          </p:grpSpPr>
          <p:sp>
            <p:nvSpPr>
              <p:cNvPr id="70" name="PA-剪去对角的矩形 12"/>
              <p:cNvSpPr/>
              <p:nvPr>
                <p:custDataLst>
                  <p:tags r:id="rId3"/>
                </p:custDataLst>
              </p:nvPr>
            </p:nvSpPr>
            <p:spPr>
              <a:xfrm>
                <a:off x="479000" y="1488386"/>
                <a:ext cx="1958475" cy="596103"/>
              </a:xfrm>
              <a:prstGeom prst="snip2DiagRect">
                <a:avLst>
                  <a:gd name="adj1" fmla="val 0"/>
                  <a:gd name="adj2" fmla="val 15842"/>
                </a:avLst>
              </a:prstGeom>
              <a:solidFill>
                <a:schemeClr val="bg1">
                  <a:alpha val="91000"/>
                </a:schemeClr>
              </a:solidFill>
              <a:ln w="6350">
                <a:gradFill flip="none" rotWithShape="1">
                  <a:gsLst>
                    <a:gs pos="0">
                      <a:schemeClr val="accent2">
                        <a:lumMod val="75000"/>
                      </a:schemeClr>
                    </a:gs>
                    <a:gs pos="100000">
                      <a:schemeClr val="accent2">
                        <a:lumMod val="75000"/>
                      </a:schemeClr>
                    </a:gs>
                  </a:gsLst>
                  <a:lin ang="5400000" scaled="1"/>
                  <a:tileRect/>
                </a:grad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a:ln>
                    <a:noFill/>
                  </a:ln>
                  <a:solidFill>
                    <a:srgbClr val="000000">
                      <a:lumMod val="75000"/>
                      <a:lumOff val="25000"/>
                    </a:srgbClr>
                  </a:solidFill>
                  <a:effectLst/>
                  <a:uLnTx/>
                  <a:uFillTx/>
                  <a:latin typeface="Arial" panose="020B0604020202020204"/>
                  <a:ea typeface="微软雅黑" panose="020B0503020204020204" pitchFamily="34" charset="-122"/>
                  <a:cs typeface="+mn-cs"/>
                </a:endParaRPr>
              </a:p>
            </p:txBody>
          </p:sp>
          <p:sp>
            <p:nvSpPr>
              <p:cNvPr id="71" name="文本框 70"/>
              <p:cNvSpPr txBox="1"/>
              <p:nvPr/>
            </p:nvSpPr>
            <p:spPr>
              <a:xfrm>
                <a:off x="754554" y="1513247"/>
                <a:ext cx="1407365" cy="512129"/>
              </a:xfrm>
              <a:prstGeom prst="rect">
                <a:avLst/>
              </a:prstGeom>
              <a:noFill/>
            </p:spPr>
            <p:txBody>
              <a:bodyPr wrap="square">
                <a:spAutoFit/>
              </a:bodyPr>
              <a:lstStyle>
                <a:defPPr>
                  <a:defRPr lang="zh-CN"/>
                </a:defPPr>
                <a:lvl1pPr algn="ctr" fontAlgn="base">
                  <a:lnSpc>
                    <a:spcPct val="90000"/>
                  </a:lnSpc>
                  <a:spcBef>
                    <a:spcPct val="0"/>
                  </a:spcBef>
                  <a:spcAft>
                    <a:spcPct val="0"/>
                  </a:spcAft>
                  <a:buClr>
                    <a:srgbClr val="2DB6B3"/>
                  </a:buClr>
                  <a:defRPr spc="300">
                    <a:solidFill>
                      <a:schemeClr val="tx1">
                        <a:lumMod val="75000"/>
                        <a:lumOff val="25000"/>
                      </a:schemeClr>
                    </a:solidFill>
                    <a:latin typeface="+mj-ea"/>
                    <a:ea typeface="+mj-ea"/>
                  </a:defRPr>
                </a:lvl1pPr>
              </a:lstStyle>
              <a:p>
                <a:pPr marL="0" marR="0" lvl="0" indent="0" algn="ctr" defTabSz="457200" rtl="0" eaLnBrk="1" fontAlgn="base" latinLnBrk="0" hangingPunct="1">
                  <a:lnSpc>
                    <a:spcPct val="90000"/>
                  </a:lnSpc>
                  <a:spcBef>
                    <a:spcPct val="0"/>
                  </a:spcBef>
                  <a:spcAft>
                    <a:spcPct val="0"/>
                  </a:spcAft>
                  <a:buClr>
                    <a:srgbClr val="2DB6B3"/>
                  </a:buClr>
                  <a:buSzTx/>
                  <a:buFontTx/>
                  <a:buNone/>
                  <a:defRPr/>
                </a:pPr>
                <a:r>
                  <a:rPr kumimoji="0" lang="zh-CN" altLang="en-US"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rPr>
                  <a:t>我的</a:t>
                </a:r>
                <a:endParaRPr kumimoji="0" lang="en-US" altLang="zh-CN"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457200" rtl="0" eaLnBrk="1" fontAlgn="base" latinLnBrk="0" hangingPunct="1">
                  <a:lnSpc>
                    <a:spcPct val="90000"/>
                  </a:lnSpc>
                  <a:spcBef>
                    <a:spcPct val="0"/>
                  </a:spcBef>
                  <a:spcAft>
                    <a:spcPct val="0"/>
                  </a:spcAft>
                  <a:buClr>
                    <a:srgbClr val="2DB6B3"/>
                  </a:buClr>
                  <a:buSzTx/>
                  <a:buFontTx/>
                  <a:buNone/>
                  <a:defRPr/>
                </a:pPr>
                <a:r>
                  <a:rPr kumimoji="0" lang="zh-CN" altLang="en-US"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rPr>
                  <a:t>办件</a:t>
                </a:r>
              </a:p>
            </p:txBody>
          </p:sp>
        </p:grpSp>
        <p:sp>
          <p:nvSpPr>
            <p:cNvPr id="69" name="文本框 68"/>
            <p:cNvSpPr txBox="1"/>
            <p:nvPr/>
          </p:nvSpPr>
          <p:spPr>
            <a:xfrm>
              <a:off x="2719500" y="1553657"/>
              <a:ext cx="7113573" cy="592788"/>
            </a:xfrm>
            <a:prstGeom prst="rect">
              <a:avLst/>
            </a:prstGeom>
            <a:noFill/>
          </p:spPr>
          <p:txBody>
            <a:bodyPr wrap="square">
              <a:spAutoFit/>
            </a:bodyPr>
            <a:lstStyle/>
            <a:p>
              <a:pPr marL="0" marR="0" lvl="0" indent="0" algn="l" defTabSz="913765"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主要包括“我的办事、我的预约、我的评价、我的缴费”功能。</a:t>
              </a:r>
            </a:p>
          </p:txBody>
        </p:sp>
      </p:grpSp>
      <p:sp>
        <p:nvSpPr>
          <p:cNvPr id="72" name="矩形 291"/>
          <p:cNvSpPr/>
          <p:nvPr/>
        </p:nvSpPr>
        <p:spPr>
          <a:xfrm>
            <a:off x="5741670" y="4831715"/>
            <a:ext cx="5685790" cy="694690"/>
          </a:xfrm>
          <a:custGeom>
            <a:avLst/>
            <a:gdLst>
              <a:gd name="connsiteX0" fmla="*/ 0 w 8435562"/>
              <a:gd name="connsiteY0" fmla="*/ 0 h 694876"/>
              <a:gd name="connsiteX1" fmla="*/ 8435562 w 8435562"/>
              <a:gd name="connsiteY1" fmla="*/ 0 h 694876"/>
              <a:gd name="connsiteX2" fmla="*/ 8435562 w 8435562"/>
              <a:gd name="connsiteY2" fmla="*/ 694876 h 694876"/>
              <a:gd name="connsiteX3" fmla="*/ 0 w 8435562"/>
              <a:gd name="connsiteY3" fmla="*/ 694876 h 694876"/>
              <a:gd name="connsiteX4" fmla="*/ 0 w 8435562"/>
              <a:gd name="connsiteY4" fmla="*/ 0 h 694876"/>
              <a:gd name="connsiteX0-1" fmla="*/ 0 w 8435562"/>
              <a:gd name="connsiteY0-2" fmla="*/ 0 h 694876"/>
              <a:gd name="connsiteX1-3" fmla="*/ 8206962 w 8435562"/>
              <a:gd name="connsiteY1-4" fmla="*/ 0 h 694876"/>
              <a:gd name="connsiteX2-5" fmla="*/ 8435562 w 8435562"/>
              <a:gd name="connsiteY2-6" fmla="*/ 694876 h 694876"/>
              <a:gd name="connsiteX3-7" fmla="*/ 0 w 8435562"/>
              <a:gd name="connsiteY3-8" fmla="*/ 694876 h 694876"/>
              <a:gd name="connsiteX4-9" fmla="*/ 0 w 8435562"/>
              <a:gd name="connsiteY4-10" fmla="*/ 0 h 69487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435562" h="694876">
                <a:moveTo>
                  <a:pt x="0" y="0"/>
                </a:moveTo>
                <a:lnTo>
                  <a:pt x="8206962" y="0"/>
                </a:lnTo>
                <a:lnTo>
                  <a:pt x="8435562" y="694876"/>
                </a:lnTo>
                <a:lnTo>
                  <a:pt x="0" y="694876"/>
                </a:lnTo>
                <a:lnTo>
                  <a:pt x="0" y="0"/>
                </a:lnTo>
                <a:close/>
              </a:path>
            </a:pathLst>
          </a:custGeom>
          <a:solidFill>
            <a:schemeClr val="bg1"/>
          </a:solidFill>
          <a:ln w="952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73" name="组合 72"/>
          <p:cNvGrpSpPr/>
          <p:nvPr/>
        </p:nvGrpSpPr>
        <p:grpSpPr>
          <a:xfrm>
            <a:off x="5009097" y="4810814"/>
            <a:ext cx="6417945" cy="719455"/>
            <a:chOff x="581637" y="1542608"/>
            <a:chExt cx="9345754" cy="625935"/>
          </a:xfrm>
        </p:grpSpPr>
        <p:grpSp>
          <p:nvGrpSpPr>
            <p:cNvPr id="74" name="组合 73"/>
            <p:cNvGrpSpPr/>
            <p:nvPr/>
          </p:nvGrpSpPr>
          <p:grpSpPr>
            <a:xfrm>
              <a:off x="581637" y="1542608"/>
              <a:ext cx="1958475" cy="625935"/>
              <a:chOff x="479000" y="1488386"/>
              <a:chExt cx="1958475" cy="625935"/>
            </a:xfrm>
          </p:grpSpPr>
          <p:sp>
            <p:nvSpPr>
              <p:cNvPr id="76" name="PA-剪去对角的矩形 12"/>
              <p:cNvSpPr/>
              <p:nvPr>
                <p:custDataLst>
                  <p:tags r:id="rId2"/>
                </p:custDataLst>
              </p:nvPr>
            </p:nvSpPr>
            <p:spPr>
              <a:xfrm>
                <a:off x="479000" y="1488386"/>
                <a:ext cx="1958475" cy="625935"/>
              </a:xfrm>
              <a:prstGeom prst="snip2DiagRect">
                <a:avLst>
                  <a:gd name="adj1" fmla="val 0"/>
                  <a:gd name="adj2" fmla="val 15842"/>
                </a:avLst>
              </a:prstGeom>
              <a:solidFill>
                <a:schemeClr val="bg1">
                  <a:alpha val="91000"/>
                </a:schemeClr>
              </a:solidFill>
              <a:ln w="6350">
                <a:gradFill flip="none" rotWithShape="1">
                  <a:gsLst>
                    <a:gs pos="0">
                      <a:schemeClr val="accent2">
                        <a:lumMod val="75000"/>
                      </a:schemeClr>
                    </a:gs>
                    <a:gs pos="100000">
                      <a:schemeClr val="accent2">
                        <a:lumMod val="75000"/>
                      </a:schemeClr>
                    </a:gs>
                  </a:gsLst>
                  <a:lin ang="5400000" scaled="1"/>
                  <a:tileRect/>
                </a:grad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a:ln>
                    <a:noFill/>
                  </a:ln>
                  <a:solidFill>
                    <a:srgbClr val="000000">
                      <a:lumMod val="75000"/>
                      <a:lumOff val="25000"/>
                    </a:srgbClr>
                  </a:solidFill>
                  <a:effectLst/>
                  <a:uLnTx/>
                  <a:uFillTx/>
                  <a:latin typeface="Arial" panose="020B0604020202020204"/>
                  <a:ea typeface="微软雅黑" panose="020B0503020204020204" pitchFamily="34" charset="-122"/>
                  <a:cs typeface="+mn-cs"/>
                </a:endParaRPr>
              </a:p>
            </p:txBody>
          </p:sp>
          <p:sp>
            <p:nvSpPr>
              <p:cNvPr id="77" name="文本框 76"/>
              <p:cNvSpPr txBox="1"/>
              <p:nvPr/>
            </p:nvSpPr>
            <p:spPr>
              <a:xfrm>
                <a:off x="788768" y="1547499"/>
                <a:ext cx="1326918" cy="512129"/>
              </a:xfrm>
              <a:prstGeom prst="rect">
                <a:avLst/>
              </a:prstGeom>
              <a:noFill/>
            </p:spPr>
            <p:txBody>
              <a:bodyPr wrap="square">
                <a:spAutoFit/>
              </a:bodyPr>
              <a:lstStyle>
                <a:defPPr>
                  <a:defRPr lang="zh-CN"/>
                </a:defPPr>
                <a:lvl1pPr algn="ctr" fontAlgn="base">
                  <a:lnSpc>
                    <a:spcPct val="90000"/>
                  </a:lnSpc>
                  <a:spcBef>
                    <a:spcPct val="0"/>
                  </a:spcBef>
                  <a:spcAft>
                    <a:spcPct val="0"/>
                  </a:spcAft>
                  <a:buClr>
                    <a:srgbClr val="2DB6B3"/>
                  </a:buClr>
                  <a:defRPr spc="300">
                    <a:solidFill>
                      <a:schemeClr val="tx1">
                        <a:lumMod val="75000"/>
                        <a:lumOff val="25000"/>
                      </a:schemeClr>
                    </a:solidFill>
                    <a:latin typeface="+mj-ea"/>
                    <a:ea typeface="+mj-ea"/>
                  </a:defRPr>
                </a:lvl1pPr>
              </a:lstStyle>
              <a:p>
                <a:pPr marL="0" marR="0" lvl="0" indent="0" algn="ctr" defTabSz="457200" rtl="0" eaLnBrk="1" fontAlgn="base" latinLnBrk="0" hangingPunct="1">
                  <a:lnSpc>
                    <a:spcPct val="90000"/>
                  </a:lnSpc>
                  <a:spcBef>
                    <a:spcPct val="0"/>
                  </a:spcBef>
                  <a:spcAft>
                    <a:spcPct val="0"/>
                  </a:spcAft>
                  <a:buClr>
                    <a:srgbClr val="2DB6B3"/>
                  </a:buClr>
                  <a:buSzTx/>
                  <a:buFontTx/>
                  <a:buNone/>
                  <a:defRPr/>
                </a:pPr>
                <a:r>
                  <a:rPr kumimoji="0" lang="zh-CN" altLang="en-US"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rPr>
                  <a:t>数字</a:t>
                </a:r>
                <a:endParaRPr kumimoji="0" lang="en-US" altLang="zh-CN"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457200" rtl="0" eaLnBrk="1" fontAlgn="base" latinLnBrk="0" hangingPunct="1">
                  <a:lnSpc>
                    <a:spcPct val="90000"/>
                  </a:lnSpc>
                  <a:spcBef>
                    <a:spcPct val="0"/>
                  </a:spcBef>
                  <a:spcAft>
                    <a:spcPct val="0"/>
                  </a:spcAft>
                  <a:buClr>
                    <a:srgbClr val="2DB6B3"/>
                  </a:buClr>
                  <a:buSzTx/>
                  <a:buFontTx/>
                  <a:buNone/>
                  <a:defRPr/>
                </a:pPr>
                <a:r>
                  <a:rPr kumimoji="0" lang="zh-CN" altLang="en-US"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rPr>
                  <a:t>空间</a:t>
                </a:r>
              </a:p>
            </p:txBody>
          </p:sp>
        </p:grpSp>
        <p:sp>
          <p:nvSpPr>
            <p:cNvPr id="75" name="文本框 74"/>
            <p:cNvSpPr txBox="1"/>
            <p:nvPr/>
          </p:nvSpPr>
          <p:spPr>
            <a:xfrm>
              <a:off x="2719500" y="1553657"/>
              <a:ext cx="7207891" cy="592788"/>
            </a:xfrm>
            <a:prstGeom prst="rect">
              <a:avLst/>
            </a:prstGeom>
            <a:noFill/>
          </p:spPr>
          <p:txBody>
            <a:bodyPr wrap="square">
              <a:spAutoFit/>
            </a:bodyPr>
            <a:lstStyle/>
            <a:p>
              <a:pPr marL="0" marR="0" lvl="0" indent="0" algn="l" defTabSz="913765"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个人数字空间展示我的医保、我的公积金、我的社保信息；企业数字空间展示政策兑现、企业服务等信息。</a:t>
              </a:r>
            </a:p>
          </p:txBody>
        </p:sp>
      </p:grpSp>
      <p:sp>
        <p:nvSpPr>
          <p:cNvPr id="78" name="矩形 291"/>
          <p:cNvSpPr/>
          <p:nvPr/>
        </p:nvSpPr>
        <p:spPr>
          <a:xfrm>
            <a:off x="5741670" y="5655945"/>
            <a:ext cx="5685790" cy="741680"/>
          </a:xfrm>
          <a:custGeom>
            <a:avLst/>
            <a:gdLst>
              <a:gd name="connsiteX0" fmla="*/ 0 w 8435562"/>
              <a:gd name="connsiteY0" fmla="*/ 0 h 694876"/>
              <a:gd name="connsiteX1" fmla="*/ 8435562 w 8435562"/>
              <a:gd name="connsiteY1" fmla="*/ 0 h 694876"/>
              <a:gd name="connsiteX2" fmla="*/ 8435562 w 8435562"/>
              <a:gd name="connsiteY2" fmla="*/ 694876 h 694876"/>
              <a:gd name="connsiteX3" fmla="*/ 0 w 8435562"/>
              <a:gd name="connsiteY3" fmla="*/ 694876 h 694876"/>
              <a:gd name="connsiteX4" fmla="*/ 0 w 8435562"/>
              <a:gd name="connsiteY4" fmla="*/ 0 h 694876"/>
              <a:gd name="connsiteX0-1" fmla="*/ 0 w 8435562"/>
              <a:gd name="connsiteY0-2" fmla="*/ 0 h 694876"/>
              <a:gd name="connsiteX1-3" fmla="*/ 8206962 w 8435562"/>
              <a:gd name="connsiteY1-4" fmla="*/ 0 h 694876"/>
              <a:gd name="connsiteX2-5" fmla="*/ 8435562 w 8435562"/>
              <a:gd name="connsiteY2-6" fmla="*/ 694876 h 694876"/>
              <a:gd name="connsiteX3-7" fmla="*/ 0 w 8435562"/>
              <a:gd name="connsiteY3-8" fmla="*/ 694876 h 694876"/>
              <a:gd name="connsiteX4-9" fmla="*/ 0 w 8435562"/>
              <a:gd name="connsiteY4-10" fmla="*/ 0 h 69487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435562" h="694876">
                <a:moveTo>
                  <a:pt x="0" y="0"/>
                </a:moveTo>
                <a:lnTo>
                  <a:pt x="8206962" y="0"/>
                </a:lnTo>
                <a:lnTo>
                  <a:pt x="8435562" y="694876"/>
                </a:lnTo>
                <a:lnTo>
                  <a:pt x="0" y="694876"/>
                </a:lnTo>
                <a:lnTo>
                  <a:pt x="0" y="0"/>
                </a:lnTo>
                <a:close/>
              </a:path>
            </a:pathLst>
          </a:custGeom>
          <a:solidFill>
            <a:schemeClr val="bg1"/>
          </a:solidFill>
          <a:ln w="952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79" name="组合 78"/>
          <p:cNvGrpSpPr/>
          <p:nvPr/>
        </p:nvGrpSpPr>
        <p:grpSpPr>
          <a:xfrm>
            <a:off x="5009097" y="5634743"/>
            <a:ext cx="6165215" cy="783590"/>
            <a:chOff x="581637" y="1542608"/>
            <a:chExt cx="8977731" cy="681734"/>
          </a:xfrm>
        </p:grpSpPr>
        <p:grpSp>
          <p:nvGrpSpPr>
            <p:cNvPr id="80" name="组合 79"/>
            <p:cNvGrpSpPr/>
            <p:nvPr/>
          </p:nvGrpSpPr>
          <p:grpSpPr>
            <a:xfrm>
              <a:off x="581637" y="1542608"/>
              <a:ext cx="1958475" cy="681734"/>
              <a:chOff x="479000" y="1488386"/>
              <a:chExt cx="1958475" cy="681734"/>
            </a:xfrm>
          </p:grpSpPr>
          <p:sp>
            <p:nvSpPr>
              <p:cNvPr id="82" name="PA-剪去对角的矩形 12"/>
              <p:cNvSpPr/>
              <p:nvPr>
                <p:custDataLst>
                  <p:tags r:id="rId1"/>
                </p:custDataLst>
              </p:nvPr>
            </p:nvSpPr>
            <p:spPr>
              <a:xfrm>
                <a:off x="479000" y="1488386"/>
                <a:ext cx="1958475" cy="681734"/>
              </a:xfrm>
              <a:prstGeom prst="snip2DiagRect">
                <a:avLst>
                  <a:gd name="adj1" fmla="val 0"/>
                  <a:gd name="adj2" fmla="val 15842"/>
                </a:avLst>
              </a:prstGeom>
              <a:solidFill>
                <a:schemeClr val="bg1">
                  <a:alpha val="91000"/>
                </a:schemeClr>
              </a:solidFill>
              <a:ln w="6350">
                <a:gradFill flip="none" rotWithShape="1">
                  <a:gsLst>
                    <a:gs pos="0">
                      <a:schemeClr val="accent2">
                        <a:lumMod val="75000"/>
                      </a:schemeClr>
                    </a:gs>
                    <a:gs pos="100000">
                      <a:schemeClr val="accent2">
                        <a:lumMod val="75000"/>
                      </a:schemeClr>
                    </a:gs>
                  </a:gsLst>
                  <a:lin ang="5400000" scaled="1"/>
                  <a:tileRect/>
                </a:grad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a:ln>
                    <a:noFill/>
                  </a:ln>
                  <a:solidFill>
                    <a:srgbClr val="000000">
                      <a:lumMod val="75000"/>
                      <a:lumOff val="25000"/>
                    </a:srgbClr>
                  </a:solidFill>
                  <a:effectLst/>
                  <a:uLnTx/>
                  <a:uFillTx/>
                  <a:latin typeface="Arial" panose="020B0604020202020204"/>
                  <a:ea typeface="微软雅黑" panose="020B0503020204020204" pitchFamily="34" charset="-122"/>
                  <a:cs typeface="+mn-cs"/>
                </a:endParaRPr>
              </a:p>
            </p:txBody>
          </p:sp>
          <p:sp>
            <p:nvSpPr>
              <p:cNvPr id="83" name="文本框 82"/>
              <p:cNvSpPr txBox="1"/>
              <p:nvPr/>
            </p:nvSpPr>
            <p:spPr>
              <a:xfrm>
                <a:off x="808187" y="1570702"/>
                <a:ext cx="1295479" cy="512129"/>
              </a:xfrm>
              <a:prstGeom prst="rect">
                <a:avLst/>
              </a:prstGeom>
              <a:noFill/>
            </p:spPr>
            <p:txBody>
              <a:bodyPr wrap="square">
                <a:spAutoFit/>
              </a:bodyPr>
              <a:lstStyle>
                <a:defPPr>
                  <a:defRPr lang="zh-CN"/>
                </a:defPPr>
                <a:lvl1pPr algn="ctr" fontAlgn="base">
                  <a:lnSpc>
                    <a:spcPct val="90000"/>
                  </a:lnSpc>
                  <a:spcBef>
                    <a:spcPct val="0"/>
                  </a:spcBef>
                  <a:spcAft>
                    <a:spcPct val="0"/>
                  </a:spcAft>
                  <a:buClr>
                    <a:srgbClr val="2DB6B3"/>
                  </a:buClr>
                  <a:defRPr spc="300">
                    <a:solidFill>
                      <a:schemeClr val="tx1">
                        <a:lumMod val="75000"/>
                        <a:lumOff val="25000"/>
                      </a:schemeClr>
                    </a:solidFill>
                    <a:latin typeface="+mj-ea"/>
                    <a:ea typeface="+mj-ea"/>
                  </a:defRPr>
                </a:lvl1pPr>
              </a:lstStyle>
              <a:p>
                <a:pPr marL="0" marR="0" lvl="0" indent="0" algn="ctr" defTabSz="457200" rtl="0" eaLnBrk="1" fontAlgn="base" latinLnBrk="0" hangingPunct="1">
                  <a:lnSpc>
                    <a:spcPct val="90000"/>
                  </a:lnSpc>
                  <a:spcBef>
                    <a:spcPct val="0"/>
                  </a:spcBef>
                  <a:spcAft>
                    <a:spcPct val="0"/>
                  </a:spcAft>
                  <a:buClr>
                    <a:srgbClr val="2DB6B3"/>
                  </a:buClr>
                  <a:buSzTx/>
                  <a:buFontTx/>
                  <a:buNone/>
                  <a:defRPr/>
                </a:pPr>
                <a:r>
                  <a:rPr kumimoji="0" lang="zh-CN" altLang="en-US"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rPr>
                  <a:t>其它</a:t>
                </a:r>
                <a:endParaRPr kumimoji="0" lang="en-US" altLang="zh-CN"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457200" rtl="0" eaLnBrk="1" fontAlgn="base" latinLnBrk="0" hangingPunct="1">
                  <a:lnSpc>
                    <a:spcPct val="90000"/>
                  </a:lnSpc>
                  <a:spcBef>
                    <a:spcPct val="0"/>
                  </a:spcBef>
                  <a:spcAft>
                    <a:spcPct val="0"/>
                  </a:spcAft>
                  <a:buClr>
                    <a:srgbClr val="2DB6B3"/>
                  </a:buClr>
                  <a:buSzTx/>
                  <a:buFontTx/>
                  <a:buNone/>
                  <a:defRPr/>
                </a:pPr>
                <a:r>
                  <a:rPr kumimoji="0" lang="zh-CN" altLang="en-US" sz="1800" b="1" i="0" u="none" strike="noStrike" kern="1200" cap="none" spc="300" normalizeH="0" baseline="0" noProof="0" dirty="0">
                    <a:ln>
                      <a:noFill/>
                    </a:ln>
                    <a:solidFill>
                      <a:srgbClr val="178AA1">
                        <a:lumMod val="75000"/>
                      </a:srgbClr>
                    </a:solidFill>
                    <a:effectLst/>
                    <a:uLnTx/>
                    <a:uFillTx/>
                    <a:latin typeface="微软雅黑" panose="020B0503020204020204" pitchFamily="34" charset="-122"/>
                    <a:ea typeface="微软雅黑" panose="020B0503020204020204" pitchFamily="34" charset="-122"/>
                    <a:cs typeface="+mn-cs"/>
                  </a:rPr>
                  <a:t>功能</a:t>
                </a:r>
              </a:p>
            </p:txBody>
          </p:sp>
        </p:grpSp>
        <p:sp>
          <p:nvSpPr>
            <p:cNvPr id="81" name="文本框 80"/>
            <p:cNvSpPr txBox="1"/>
            <p:nvPr/>
          </p:nvSpPr>
          <p:spPr>
            <a:xfrm>
              <a:off x="2719500" y="1553657"/>
              <a:ext cx="6839868" cy="592788"/>
            </a:xfrm>
            <a:prstGeom prst="rect">
              <a:avLst/>
            </a:prstGeom>
            <a:noFill/>
          </p:spPr>
          <p:txBody>
            <a:bodyPr wrap="square">
              <a:spAutoFit/>
            </a:bodyPr>
            <a:lstStyle/>
            <a:p>
              <a:pPr marL="0" marR="0" lvl="0" indent="0" algn="l" defTabSz="913765"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主要包括“消息中心、我要咨询、我的收藏、更多设置”功能。</a:t>
              </a:r>
            </a:p>
          </p:txBody>
        </p:sp>
      </p:grpSp>
      <p:pic>
        <p:nvPicPr>
          <p:cNvPr id="3" name="图片 2" descr="我的-个人版"/>
          <p:cNvPicPr>
            <a:picLocks noChangeAspect="1"/>
          </p:cNvPicPr>
          <p:nvPr/>
        </p:nvPicPr>
        <p:blipFill>
          <a:blip r:embed="rId11" cstate="screen"/>
          <a:stretch>
            <a:fillRect/>
          </a:stretch>
        </p:blipFill>
        <p:spPr>
          <a:xfrm>
            <a:off x="368935" y="934720"/>
            <a:ext cx="1973500" cy="5400000"/>
          </a:xfrm>
          <a:prstGeom prst="rect">
            <a:avLst/>
          </a:prstGeom>
        </p:spPr>
      </p:pic>
      <p:pic>
        <p:nvPicPr>
          <p:cNvPr id="4" name="图片 3" descr="我的-企业版"/>
          <p:cNvPicPr>
            <a:picLocks noChangeAspect="1"/>
          </p:cNvPicPr>
          <p:nvPr/>
        </p:nvPicPr>
        <p:blipFill>
          <a:blip r:embed="rId12" cstate="screen"/>
          <a:stretch>
            <a:fillRect/>
          </a:stretch>
        </p:blipFill>
        <p:spPr>
          <a:xfrm>
            <a:off x="2667000" y="934720"/>
            <a:ext cx="1973500" cy="5400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14964"/>
                <a:lumOff val="85036"/>
              </a:schemeClr>
            </a:gs>
          </a:gsLst>
          <a:lin ang="0" scaled="0"/>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37863" y="194374"/>
            <a:ext cx="10515600" cy="358082"/>
          </a:xfrm>
        </p:spPr>
        <p:txBody>
          <a:bodyPr/>
          <a:lstStyle/>
          <a:p>
            <a:pPr algn="l">
              <a:buClrTx/>
              <a:buSzTx/>
              <a:buFontTx/>
            </a:pPr>
            <a:r>
              <a:rPr lang="en-US" altLang="zh-CN" sz="2400" dirty="0">
                <a:latin typeface="+mj-ea"/>
                <a:sym typeface="+mn-ea"/>
              </a:rPr>
              <a:t>“</a:t>
            </a:r>
            <a:r>
              <a:rPr lang="zh-CN" altLang="en-US" sz="2400" dirty="0">
                <a:latin typeface="+mj-ea"/>
                <a:sym typeface="+mn-ea"/>
              </a:rPr>
              <a:t>湘易办</a:t>
            </a:r>
            <a:r>
              <a:rPr lang="en-US" altLang="zh-CN" sz="2400" dirty="0">
                <a:latin typeface="+mj-ea"/>
                <a:sym typeface="+mn-ea"/>
              </a:rPr>
              <a:t>”</a:t>
            </a:r>
            <a:r>
              <a:rPr lang="zh-CN" altLang="en-US" sz="2400" dirty="0">
                <a:latin typeface="+mj-ea"/>
                <a:sym typeface="+mn-ea"/>
              </a:rPr>
              <a:t>公众版特色功能</a:t>
            </a:r>
            <a:r>
              <a:rPr lang="en-US" altLang="zh-CN" sz="2400" dirty="0">
                <a:latin typeface="+mj-ea"/>
                <a:sym typeface="+mn-ea"/>
              </a:rPr>
              <a:t> —— </a:t>
            </a:r>
            <a:r>
              <a:rPr lang="zh-CN" altLang="en-US" sz="2400" dirty="0">
                <a:latin typeface="+mj-ea"/>
                <a:sym typeface="+mn-ea"/>
              </a:rPr>
              <a:t>一件事一次办</a:t>
            </a:r>
          </a:p>
        </p:txBody>
      </p:sp>
      <p:grpSp>
        <p:nvGrpSpPr>
          <p:cNvPr id="3" name="组合 2"/>
          <p:cNvGrpSpPr/>
          <p:nvPr/>
        </p:nvGrpSpPr>
        <p:grpSpPr>
          <a:xfrm>
            <a:off x="5474268" y="5196205"/>
            <a:ext cx="2459990" cy="917575"/>
            <a:chOff x="6770074" y="5647231"/>
            <a:chExt cx="3130259" cy="715936"/>
          </a:xfrm>
        </p:grpSpPr>
        <p:sp>
          <p:nvSpPr>
            <p:cNvPr id="4" name="八边形 3"/>
            <p:cNvSpPr/>
            <p:nvPr/>
          </p:nvSpPr>
          <p:spPr>
            <a:xfrm>
              <a:off x="6770074" y="5647231"/>
              <a:ext cx="3130259" cy="715936"/>
            </a:xfrm>
            <a:prstGeom prst="octagon">
              <a:avLst>
                <a:gd name="adj" fmla="val 2587"/>
              </a:avLst>
            </a:prstGeom>
            <a:solidFill>
              <a:schemeClr val="bg1"/>
            </a:solidFill>
            <a:ln>
              <a:solidFill>
                <a:srgbClr val="2E9EEA">
                  <a:alpha val="50980"/>
                </a:srgbClr>
              </a:solidFill>
            </a:ln>
            <a:effectLst>
              <a:outerShdw blurRad="381000" sx="102000" sy="102000" algn="ctr" rotWithShape="0">
                <a:srgbClr val="005FB8">
                  <a:alpha val="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srgbClr val="4276AA"/>
                </a:solidFill>
                <a:effectLst/>
                <a:uLnTx/>
                <a:uFillTx/>
                <a:latin typeface="Arial" panose="020B0604020202020204"/>
                <a:ea typeface="阿里巴巴普惠体 L"/>
                <a:cs typeface="+mn-cs"/>
              </a:endParaRPr>
            </a:p>
          </p:txBody>
        </p:sp>
        <p:sp>
          <p:nvSpPr>
            <p:cNvPr id="5" name="文本框 4"/>
            <p:cNvSpPr txBox="1"/>
            <p:nvPr/>
          </p:nvSpPr>
          <p:spPr>
            <a:xfrm>
              <a:off x="6955110" y="5713127"/>
              <a:ext cx="2582423" cy="6232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00" cap="none" spc="0"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招投标  用地审批  </a:t>
              </a:r>
              <a:endParaRPr kumimoji="0" lang="en-US" altLang="zh-CN" sz="1400" b="1" i="0" u="none" strike="noStrike" kern="100" cap="none" spc="0"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00" cap="none" spc="0"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多图联审  施工许可</a:t>
              </a:r>
              <a:endParaRPr kumimoji="0" lang="en-US" altLang="zh-CN" sz="1400" b="1" i="0" u="none" strike="noStrike" kern="100" cap="none" spc="0"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400" b="1" i="0" u="none" strike="noStrike" kern="100" cap="none" spc="0"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pic>
        <p:nvPicPr>
          <p:cNvPr id="6" name="图片 5"/>
          <p:cNvPicPr>
            <a:picLocks noChangeAspect="1"/>
          </p:cNvPicPr>
          <p:nvPr/>
        </p:nvPicPr>
        <p:blipFill>
          <a:blip r:embed="rId4"/>
          <a:stretch>
            <a:fillRect/>
          </a:stretch>
        </p:blipFill>
        <p:spPr>
          <a:xfrm>
            <a:off x="497840" y="1877695"/>
            <a:ext cx="7487285" cy="3217545"/>
          </a:xfrm>
          <a:prstGeom prst="rect">
            <a:avLst/>
          </a:prstGeom>
        </p:spPr>
      </p:pic>
      <p:sp>
        <p:nvSpPr>
          <p:cNvPr id="7" name="矩形: 圆角 323"/>
          <p:cNvSpPr/>
          <p:nvPr/>
        </p:nvSpPr>
        <p:spPr>
          <a:xfrm>
            <a:off x="497205" y="2866390"/>
            <a:ext cx="3018790" cy="440690"/>
          </a:xfrm>
          <a:prstGeom prst="roundRect">
            <a:avLst>
              <a:gd name="adj" fmla="val 16291"/>
            </a:avLst>
          </a:prstGeom>
          <a:solidFill>
            <a:schemeClr val="bg1"/>
          </a:solidFill>
          <a:ln>
            <a:solidFill>
              <a:srgbClr val="2E9EEA">
                <a:alpha val="50980"/>
              </a:srgbClr>
            </a:solidFill>
          </a:ln>
          <a:effectLst>
            <a:outerShdw blurRad="381000" sx="102000" sy="102000" algn="ctr" rotWithShape="0">
              <a:srgbClr val="005FB8">
                <a:alpha val="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Arial" panose="020B0604020202020204"/>
                <a:ea typeface="阿里巴巴普惠体 L"/>
                <a:cs typeface="+mn-cs"/>
              </a:rPr>
              <a:t>一是、一是、、、</a:t>
            </a:r>
          </a:p>
        </p:txBody>
      </p:sp>
      <p:sp>
        <p:nvSpPr>
          <p:cNvPr id="8" name="矩形: 圆角 323"/>
          <p:cNvSpPr/>
          <p:nvPr/>
        </p:nvSpPr>
        <p:spPr>
          <a:xfrm>
            <a:off x="3950970" y="2869565"/>
            <a:ext cx="3949700" cy="433070"/>
          </a:xfrm>
          <a:prstGeom prst="roundRect">
            <a:avLst>
              <a:gd name="adj" fmla="val 16291"/>
            </a:avLst>
          </a:prstGeom>
          <a:solidFill>
            <a:schemeClr val="bg1"/>
          </a:solidFill>
          <a:ln>
            <a:solidFill>
              <a:srgbClr val="2E9EEA">
                <a:alpha val="50980"/>
              </a:srgbClr>
            </a:solidFill>
          </a:ln>
          <a:effectLst>
            <a:outerShdw blurRad="381000" sx="102000" sy="102000" algn="ctr" rotWithShape="0">
              <a:srgbClr val="005FB8">
                <a:alpha val="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Arial" panose="020B0604020202020204"/>
              <a:ea typeface="阿里巴巴普惠体 L"/>
              <a:cs typeface="+mn-cs"/>
            </a:endParaRPr>
          </a:p>
        </p:txBody>
      </p:sp>
      <p:sp>
        <p:nvSpPr>
          <p:cNvPr id="12" name="文本框 11"/>
          <p:cNvSpPr txBox="1"/>
          <p:nvPr/>
        </p:nvSpPr>
        <p:spPr>
          <a:xfrm>
            <a:off x="411480" y="2931160"/>
            <a:ext cx="3169920" cy="283845"/>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300</a:t>
            </a:r>
            <a:r>
              <a:rPr kumimoji="0" lang="zh-CN" altLang="en-US" sz="1600" b="1" i="0" u="none" strike="noStrike" kern="1200" cap="none" spc="0"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mn-cs"/>
              </a:rPr>
              <a:t>件“一件事”可查可看可办</a:t>
            </a:r>
          </a:p>
        </p:txBody>
      </p:sp>
      <p:sp>
        <p:nvSpPr>
          <p:cNvPr id="27" name="文本框 26"/>
          <p:cNvSpPr txBox="1"/>
          <p:nvPr/>
        </p:nvSpPr>
        <p:spPr>
          <a:xfrm>
            <a:off x="4153535" y="2938780"/>
            <a:ext cx="3544570" cy="283845"/>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mn-cs"/>
              </a:rPr>
              <a:t>推出</a:t>
            </a:r>
            <a:r>
              <a:rPr kumimoji="0" lang="en-US" altLang="zh-CN"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26</a:t>
            </a:r>
            <a:r>
              <a:rPr kumimoji="0" lang="zh-CN" altLang="en-US" sz="1600" b="1" i="0" u="none" strike="noStrike" kern="1200" cap="none" spc="0"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mn-cs"/>
              </a:rPr>
              <a:t>个主题式、套餐式场景应用</a:t>
            </a:r>
          </a:p>
        </p:txBody>
      </p:sp>
      <p:sp>
        <p:nvSpPr>
          <p:cNvPr id="30" name="文本框 29"/>
          <p:cNvSpPr txBox="1"/>
          <p:nvPr/>
        </p:nvSpPr>
        <p:spPr>
          <a:xfrm>
            <a:off x="5911850" y="5707380"/>
            <a:ext cx="545465" cy="30988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2E9EEA"/>
                </a:solidFill>
                <a:effectLst/>
                <a:uLnTx/>
                <a:uFillTx/>
                <a:latin typeface="微软雅黑" panose="020B0503020204020204" pitchFamily="34" charset="-122"/>
                <a:ea typeface="微软雅黑" panose="020B0503020204020204" pitchFamily="34" charset="-122"/>
                <a:cs typeface="+mn-cs"/>
              </a:rPr>
              <a:t>……</a:t>
            </a:r>
            <a:endParaRPr kumimoji="0" lang="zh-CN" altLang="en-US" sz="1800" b="1" i="0" u="none" strike="noStrike" kern="1200" cap="none" spc="0" normalizeH="0" baseline="0" noProof="0" dirty="0">
              <a:ln>
                <a:noFill/>
              </a:ln>
              <a:solidFill>
                <a:srgbClr val="2E9EEA"/>
              </a:solidFill>
              <a:effectLst/>
              <a:uLnTx/>
              <a:uFillTx/>
              <a:latin typeface="微软雅黑" panose="020B0503020204020204" pitchFamily="34" charset="-122"/>
              <a:ea typeface="微软雅黑" panose="020B0503020204020204" pitchFamily="34" charset="-122"/>
              <a:cs typeface="+mn-cs"/>
            </a:endParaRPr>
          </a:p>
        </p:txBody>
      </p:sp>
      <p:sp>
        <p:nvSpPr>
          <p:cNvPr id="32" name="文本框 31"/>
          <p:cNvSpPr txBox="1"/>
          <p:nvPr/>
        </p:nvSpPr>
        <p:spPr>
          <a:xfrm>
            <a:off x="6697980" y="5677535"/>
            <a:ext cx="545465" cy="30988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2E9EEA"/>
                </a:solidFill>
                <a:effectLst/>
                <a:uLnTx/>
                <a:uFillTx/>
                <a:latin typeface="微软雅黑" panose="020B0503020204020204" pitchFamily="34" charset="-122"/>
                <a:ea typeface="微软雅黑" panose="020B0503020204020204" pitchFamily="34" charset="-122"/>
                <a:cs typeface="+mn-cs"/>
              </a:rPr>
              <a:t>……</a:t>
            </a:r>
            <a:endParaRPr kumimoji="0" lang="zh-CN" altLang="en-US" sz="1800" b="1" i="0" u="none" strike="noStrike" kern="1200" cap="none" spc="0" normalizeH="0" baseline="0" noProof="0" dirty="0">
              <a:ln>
                <a:noFill/>
              </a:ln>
              <a:solidFill>
                <a:srgbClr val="2E9EEA"/>
              </a:solidFill>
              <a:effectLst/>
              <a:uLnTx/>
              <a:uFillTx/>
              <a:latin typeface="微软雅黑" panose="020B0503020204020204" pitchFamily="34" charset="-122"/>
              <a:ea typeface="微软雅黑" panose="020B0503020204020204" pitchFamily="34" charset="-122"/>
              <a:cs typeface="+mn-cs"/>
            </a:endParaRPr>
          </a:p>
        </p:txBody>
      </p:sp>
      <p:sp>
        <p:nvSpPr>
          <p:cNvPr id="36" name="文本框 35"/>
          <p:cNvSpPr txBox="1"/>
          <p:nvPr/>
        </p:nvSpPr>
        <p:spPr>
          <a:xfrm>
            <a:off x="2309495" y="5397500"/>
            <a:ext cx="2967990" cy="309880"/>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00" cap="none" spc="0" normalizeH="0" baseline="0" noProof="0" dirty="0">
                <a:ln>
                  <a:noFill/>
                </a:ln>
                <a:solidFill>
                  <a:srgbClr val="006BBC"/>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p>
        </p:txBody>
      </p:sp>
      <p:sp>
        <p:nvSpPr>
          <p:cNvPr id="39" name="八边形 38"/>
          <p:cNvSpPr/>
          <p:nvPr/>
        </p:nvSpPr>
        <p:spPr>
          <a:xfrm>
            <a:off x="497840" y="5196840"/>
            <a:ext cx="2453640" cy="901065"/>
          </a:xfrm>
          <a:prstGeom prst="octagon">
            <a:avLst>
              <a:gd name="adj" fmla="val 2587"/>
            </a:avLst>
          </a:prstGeom>
          <a:solidFill>
            <a:schemeClr val="bg1"/>
          </a:solidFill>
          <a:ln>
            <a:solidFill>
              <a:srgbClr val="2E9EEA">
                <a:alpha val="50980"/>
              </a:srgbClr>
            </a:solidFill>
          </a:ln>
          <a:effectLst>
            <a:outerShdw blurRad="381000" sx="102000" sy="102000" algn="ctr" rotWithShape="0">
              <a:srgbClr val="005FB8">
                <a:alpha val="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00" cap="none" spc="0"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新生儿入学   出生   入学   </a:t>
            </a:r>
            <a:endParaRPr kumimoji="0" lang="en-US" altLang="zh-CN" sz="1400" b="1" i="0" u="none" strike="noStrike" kern="100" cap="none" spc="0"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00" cap="none" spc="0"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不动产登记   就业   婚姻</a:t>
            </a:r>
            <a:endParaRPr kumimoji="0" lang="en-US" altLang="zh-CN" sz="1400" b="1" i="0" u="none" strike="noStrike" kern="100" cap="none" spc="0"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00" cap="none" spc="0"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p>
        </p:txBody>
      </p:sp>
      <p:sp>
        <p:nvSpPr>
          <p:cNvPr id="40" name="文本框 39"/>
          <p:cNvSpPr txBox="1"/>
          <p:nvPr/>
        </p:nvSpPr>
        <p:spPr>
          <a:xfrm>
            <a:off x="963930" y="5750560"/>
            <a:ext cx="545465" cy="30988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2E9EEA"/>
                </a:solidFill>
                <a:effectLst/>
                <a:uLnTx/>
                <a:uFillTx/>
                <a:latin typeface="微软雅黑" panose="020B0503020204020204" pitchFamily="34" charset="-122"/>
                <a:ea typeface="微软雅黑" panose="020B0503020204020204" pitchFamily="34" charset="-122"/>
                <a:cs typeface="+mn-cs"/>
              </a:rPr>
              <a:t>……</a:t>
            </a:r>
            <a:endParaRPr kumimoji="0" lang="zh-CN" altLang="en-US" sz="1800" b="1" i="0" u="none" strike="noStrike" kern="1200" cap="none" spc="0" normalizeH="0" baseline="0" noProof="0" dirty="0">
              <a:ln>
                <a:noFill/>
              </a:ln>
              <a:solidFill>
                <a:srgbClr val="2E9EEA"/>
              </a:solidFill>
              <a:effectLst/>
              <a:uLnTx/>
              <a:uFillTx/>
              <a:latin typeface="微软雅黑" panose="020B0503020204020204" pitchFamily="34" charset="-122"/>
              <a:ea typeface="微软雅黑" panose="020B0503020204020204" pitchFamily="34" charset="-122"/>
              <a:cs typeface="+mn-cs"/>
            </a:endParaRPr>
          </a:p>
        </p:txBody>
      </p:sp>
      <p:sp>
        <p:nvSpPr>
          <p:cNvPr id="41" name="文本框 40"/>
          <p:cNvSpPr txBox="1"/>
          <p:nvPr/>
        </p:nvSpPr>
        <p:spPr>
          <a:xfrm>
            <a:off x="1819910" y="5769610"/>
            <a:ext cx="545465" cy="30988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2E9EEA"/>
                </a:solidFill>
                <a:effectLst/>
                <a:uLnTx/>
                <a:uFillTx/>
                <a:latin typeface="微软雅黑" panose="020B0503020204020204" pitchFamily="34" charset="-122"/>
                <a:ea typeface="微软雅黑" panose="020B0503020204020204" pitchFamily="34" charset="-122"/>
                <a:cs typeface="+mn-cs"/>
              </a:rPr>
              <a:t>……</a:t>
            </a:r>
            <a:endParaRPr kumimoji="0" lang="zh-CN" altLang="en-US" sz="1800" b="1" i="0" u="none" strike="noStrike" kern="1200" cap="none" spc="0" normalizeH="0" baseline="0" noProof="0" dirty="0">
              <a:ln>
                <a:noFill/>
              </a:ln>
              <a:solidFill>
                <a:srgbClr val="2E9EEA"/>
              </a:solidFill>
              <a:effectLst/>
              <a:uLnTx/>
              <a:uFillTx/>
              <a:latin typeface="微软雅黑" panose="020B0503020204020204" pitchFamily="34" charset="-122"/>
              <a:ea typeface="微软雅黑" panose="020B0503020204020204" pitchFamily="34" charset="-122"/>
              <a:cs typeface="+mn-cs"/>
            </a:endParaRPr>
          </a:p>
        </p:txBody>
      </p:sp>
      <p:sp>
        <p:nvSpPr>
          <p:cNvPr id="42" name="八边形 41"/>
          <p:cNvSpPr/>
          <p:nvPr/>
        </p:nvSpPr>
        <p:spPr>
          <a:xfrm>
            <a:off x="3069590" y="5196840"/>
            <a:ext cx="2286000" cy="863600"/>
          </a:xfrm>
          <a:prstGeom prst="octagon">
            <a:avLst>
              <a:gd name="adj" fmla="val 2587"/>
            </a:avLst>
          </a:prstGeom>
          <a:solidFill>
            <a:schemeClr val="bg1"/>
          </a:solidFill>
          <a:ln>
            <a:solidFill>
              <a:srgbClr val="2E9EEA">
                <a:alpha val="50980"/>
              </a:srgbClr>
            </a:solidFill>
          </a:ln>
          <a:effectLst>
            <a:outerShdw blurRad="381000" sx="102000" sy="102000" algn="ctr" rotWithShape="0">
              <a:srgbClr val="005FB8">
                <a:alpha val="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00" cap="none" spc="0"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企业开办  企业变更  </a:t>
            </a:r>
            <a:endParaRPr kumimoji="0" lang="en-US" altLang="zh-CN" sz="1400" b="1" i="0" u="none" strike="noStrike" kern="100" cap="none" spc="0"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00" cap="none" spc="0"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企业用工  员工保障</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00" cap="none" spc="0"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p>
        </p:txBody>
      </p:sp>
      <p:sp>
        <p:nvSpPr>
          <p:cNvPr id="44" name="文本框 43"/>
          <p:cNvSpPr txBox="1"/>
          <p:nvPr/>
        </p:nvSpPr>
        <p:spPr>
          <a:xfrm>
            <a:off x="4293870" y="5677535"/>
            <a:ext cx="667385" cy="309880"/>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2E9EEA"/>
                </a:solidFill>
                <a:effectLst/>
                <a:uLnTx/>
                <a:uFillTx/>
                <a:latin typeface="微软雅黑" panose="020B0503020204020204" pitchFamily="34" charset="-122"/>
                <a:ea typeface="微软雅黑" panose="020B0503020204020204" pitchFamily="34" charset="-122"/>
                <a:cs typeface="+mn-cs"/>
              </a:rPr>
              <a:t>……</a:t>
            </a:r>
            <a:endParaRPr kumimoji="0" lang="zh-CN" altLang="en-US" sz="1800" b="1" i="0" u="none" strike="noStrike" kern="1200" cap="none" spc="0" normalizeH="0" baseline="0" noProof="0" dirty="0">
              <a:ln>
                <a:noFill/>
              </a:ln>
              <a:solidFill>
                <a:srgbClr val="2E9EEA"/>
              </a:solidFill>
              <a:effectLst/>
              <a:uLnTx/>
              <a:uFillTx/>
              <a:latin typeface="微软雅黑" panose="020B0503020204020204" pitchFamily="34" charset="-122"/>
              <a:ea typeface="微软雅黑" panose="020B0503020204020204" pitchFamily="34" charset="-122"/>
              <a:cs typeface="+mn-cs"/>
            </a:endParaRPr>
          </a:p>
        </p:txBody>
      </p:sp>
      <p:sp>
        <p:nvSpPr>
          <p:cNvPr id="48" name="文本框 47"/>
          <p:cNvSpPr txBox="1"/>
          <p:nvPr/>
        </p:nvSpPr>
        <p:spPr>
          <a:xfrm>
            <a:off x="878080" y="859790"/>
            <a:ext cx="9744710" cy="755650"/>
          </a:xfrm>
          <a:prstGeom prst="rect">
            <a:avLst/>
          </a:prstGeom>
          <a:noFill/>
        </p:spPr>
        <p:txBody>
          <a:bodyPr wrap="square">
            <a:spAutoFit/>
          </a:bodyPr>
          <a:lstStyle/>
          <a:p>
            <a:pPr marL="0" marR="0" lvl="0" indent="0" algn="ctr" defTabSz="23114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152"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mn-cs"/>
                <a:sym typeface="+mn-ea"/>
              </a:rPr>
              <a:t>围绕个人从出生到身后、企业从准入到退出、项目从签约到竣工三个全生命周期</a:t>
            </a:r>
            <a:endParaRPr kumimoji="0" lang="zh-CN" altLang="en-US" sz="1800" b="1" i="0" u="none" strike="noStrike" kern="1200" cap="none" spc="152"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mn-cs"/>
            </a:endParaRPr>
          </a:p>
          <a:p>
            <a:pPr marL="0" marR="0" lvl="0" indent="0" algn="ctr" defTabSz="23114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152"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mn-cs"/>
                <a:sym typeface="+mn-ea"/>
              </a:rPr>
              <a:t>推出26个主题式、套餐式场景应用，</a:t>
            </a:r>
            <a:r>
              <a:rPr kumimoji="0" lang="zh-CN" altLang="en-US" sz="1800" b="1" i="0" u="none" strike="noStrike" kern="1200" cap="none" spc="152"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mn-ea"/>
              </a:rPr>
              <a:t>打造“一件事一次办”升级版</a:t>
            </a: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aphicFrame>
        <p:nvGraphicFramePr>
          <p:cNvPr id="49" name="表格 48"/>
          <p:cNvGraphicFramePr/>
          <p:nvPr>
            <p:custDataLst>
              <p:tags r:id="rId1"/>
            </p:custDataLst>
          </p:nvPr>
        </p:nvGraphicFramePr>
        <p:xfrm>
          <a:off x="8111490" y="1844675"/>
          <a:ext cx="3805555" cy="4297045"/>
        </p:xfrm>
        <a:graphic>
          <a:graphicData uri="http://schemas.openxmlformats.org/drawingml/2006/table">
            <a:tbl>
              <a:tblPr firstRow="1" bandRow="1">
                <a:tableStyleId>{5C22544A-7EE6-4342-B048-85BDC9FD1C3A}</a:tableStyleId>
              </a:tblPr>
              <a:tblGrid>
                <a:gridCol w="892175">
                  <a:extLst>
                    <a:ext uri="{9D8B030D-6E8A-4147-A177-3AD203B41FA5}">
                      <a16:colId xmlns:a16="http://schemas.microsoft.com/office/drawing/2014/main" val="20000"/>
                    </a:ext>
                  </a:extLst>
                </a:gridCol>
                <a:gridCol w="2913380">
                  <a:extLst>
                    <a:ext uri="{9D8B030D-6E8A-4147-A177-3AD203B41FA5}">
                      <a16:colId xmlns:a16="http://schemas.microsoft.com/office/drawing/2014/main" val="20001"/>
                    </a:ext>
                  </a:extLst>
                </a:gridCol>
              </a:tblGrid>
              <a:tr h="783590">
                <a:tc>
                  <a:txBody>
                    <a:bodyPr/>
                    <a:lstStyle/>
                    <a:p>
                      <a:pPr algn="ctr">
                        <a:buNone/>
                      </a:pPr>
                      <a:r>
                        <a:rPr lang="zh-CN" altLang="en-US" sz="1400" dirty="0"/>
                        <a:t>时间节点</a:t>
                      </a:r>
                    </a:p>
                  </a:txBody>
                  <a:tcPr marL="46220" marR="46220" marT="23110" marB="23110" anchor="ctr"/>
                </a:tc>
                <a:tc>
                  <a:txBody>
                    <a:bodyPr/>
                    <a:lstStyle/>
                    <a:p>
                      <a:pPr algn="ctr">
                        <a:buNone/>
                      </a:pPr>
                      <a:r>
                        <a:rPr lang="zh-CN" altLang="en-US" sz="1400" dirty="0"/>
                        <a:t>服务场景实现</a:t>
                      </a:r>
                    </a:p>
                  </a:txBody>
                  <a:tcPr marL="46220" marR="46220" marT="23110" marB="23110" anchor="ctr"/>
                </a:tc>
                <a:extLst>
                  <a:ext uri="{0D108BD9-81ED-4DB2-BD59-A6C34878D82A}">
                    <a16:rowId xmlns:a16="http://schemas.microsoft.com/office/drawing/2014/main" val="10000"/>
                  </a:ext>
                </a:extLst>
              </a:tr>
              <a:tr h="1365250">
                <a:tc>
                  <a:txBody>
                    <a:bodyPr/>
                    <a:lstStyle/>
                    <a:p>
                      <a:pPr algn="ctr">
                        <a:buNone/>
                      </a:pPr>
                      <a:r>
                        <a:rPr lang="zh-CN" altLang="en-US" sz="1400" kern="1200" dirty="0"/>
                        <a:t>2022年底</a:t>
                      </a:r>
                    </a:p>
                  </a:txBody>
                  <a:tcPr marL="46220" marR="46220" marT="23110" marB="23110" anchor="ctr"/>
                </a:tc>
                <a:tc>
                  <a:txBody>
                    <a:bodyPr/>
                    <a:lstStyle/>
                    <a:p>
                      <a:pPr>
                        <a:lnSpc>
                          <a:spcPct val="150000"/>
                        </a:lnSpc>
                        <a:buNone/>
                      </a:pPr>
                      <a:r>
                        <a:rPr lang="zh-CN" altLang="en-US" sz="1400" kern="1200" dirty="0"/>
                        <a:t>新生儿出生、入学、不动产登记、服务特殊群体、退休、企业开办、企业变更、综合纳税、企业注销多图联审、施工许可、联合验收</a:t>
                      </a:r>
                    </a:p>
                  </a:txBody>
                  <a:tcPr marL="46220" marR="46220" marT="23110" marB="23110" anchor="ctr"/>
                </a:tc>
                <a:extLst>
                  <a:ext uri="{0D108BD9-81ED-4DB2-BD59-A6C34878D82A}">
                    <a16:rowId xmlns:a16="http://schemas.microsoft.com/office/drawing/2014/main" val="10001"/>
                  </a:ext>
                </a:extLst>
              </a:tr>
              <a:tr h="1364615">
                <a:tc>
                  <a:txBody>
                    <a:bodyPr/>
                    <a:lstStyle/>
                    <a:p>
                      <a:pPr algn="ctr">
                        <a:buNone/>
                      </a:pPr>
                      <a:r>
                        <a:rPr lang="en-US" altLang="zh-CN" sz="1400" kern="1200" dirty="0"/>
                        <a:t>20</a:t>
                      </a:r>
                      <a:r>
                        <a:rPr lang="zh-CN" altLang="en-US" sz="1400" kern="1200" dirty="0"/>
                        <a:t>23年底</a:t>
                      </a:r>
                    </a:p>
                  </a:txBody>
                  <a:tcPr marL="46220" marR="46220" marT="23110" marB="23110" anchor="ctr"/>
                </a:tc>
                <a:tc>
                  <a:txBody>
                    <a:bodyPr/>
                    <a:lstStyle/>
                    <a:p>
                      <a:pPr marL="0" algn="l" defTabSz="914400" rtl="0" eaLnBrk="1" latinLnBrk="0" hangingPunct="1">
                        <a:lnSpc>
                          <a:spcPct val="150000"/>
                        </a:lnSpc>
                        <a:buNone/>
                      </a:pPr>
                      <a:r>
                        <a:rPr lang="zh-CN" altLang="en-US" sz="1400" kern="1200" dirty="0"/>
                        <a:t>办证、就业、婚姻、社保医保、“身后”、企业用工、员工保障、政策兑现、融资服务、招投标、用地审批</a:t>
                      </a:r>
                    </a:p>
                  </a:txBody>
                  <a:tcPr marL="46220" marR="46220" marT="23110" marB="23110" anchor="ctr"/>
                </a:tc>
                <a:extLst>
                  <a:ext uri="{0D108BD9-81ED-4DB2-BD59-A6C34878D82A}">
                    <a16:rowId xmlns:a16="http://schemas.microsoft.com/office/drawing/2014/main" val="10002"/>
                  </a:ext>
                </a:extLst>
              </a:tr>
              <a:tr h="783590">
                <a:tc>
                  <a:txBody>
                    <a:bodyPr/>
                    <a:lstStyle/>
                    <a:p>
                      <a:pPr algn="ctr">
                        <a:buNone/>
                      </a:pPr>
                      <a:r>
                        <a:rPr lang="zh-CN" altLang="en-US" sz="1400" kern="1200" dirty="0"/>
                        <a:t>2024年底</a:t>
                      </a:r>
                    </a:p>
                  </a:txBody>
                  <a:tcPr marL="46220" marR="46220" marT="23110" marB="23110" anchor="ctr"/>
                </a:tc>
                <a:tc>
                  <a:txBody>
                    <a:bodyPr/>
                    <a:lstStyle/>
                    <a:p>
                      <a:pPr marL="0" algn="l" defTabSz="914400" rtl="0" eaLnBrk="1" latinLnBrk="0" hangingPunct="1">
                        <a:lnSpc>
                          <a:spcPct val="150000"/>
                        </a:lnSpc>
                        <a:buNone/>
                      </a:pPr>
                      <a:r>
                        <a:rPr lang="zh-CN" altLang="en-US" sz="1400" kern="1200" dirty="0"/>
                        <a:t>就医、水电气联合报装、经营性项目验收开业</a:t>
                      </a:r>
                    </a:p>
                  </a:txBody>
                  <a:tcPr marL="46220" marR="46220" marT="23110" marB="23110" anchor="ctr"/>
                </a:tc>
                <a:extLst>
                  <a:ext uri="{0D108BD9-81ED-4DB2-BD59-A6C34878D82A}">
                    <a16:rowId xmlns:a16="http://schemas.microsoft.com/office/drawing/2014/main" val="10003"/>
                  </a:ext>
                </a:extLst>
              </a:tr>
            </a:tbl>
          </a:graphicData>
        </a:graphic>
      </p:graphicFrame>
      <p:sp>
        <p:nvSpPr>
          <p:cNvPr id="29" name="文本框 28"/>
          <p:cNvSpPr txBox="1"/>
          <p:nvPr/>
        </p:nvSpPr>
        <p:spPr>
          <a:xfrm>
            <a:off x="3477260" y="5659755"/>
            <a:ext cx="545465" cy="30988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2E9EEA"/>
                </a:solidFill>
                <a:effectLst/>
                <a:uLnTx/>
                <a:uFillTx/>
                <a:latin typeface="微软雅黑" panose="020B0503020204020204" pitchFamily="34" charset="-122"/>
                <a:ea typeface="微软雅黑" panose="020B0503020204020204" pitchFamily="34" charset="-122"/>
                <a:cs typeface="+mn-cs"/>
              </a:rPr>
              <a:t>……</a:t>
            </a:r>
            <a:endParaRPr kumimoji="0" lang="zh-CN" altLang="en-US" sz="1800" b="1" i="0" u="none" strike="noStrike" kern="1200" cap="none" spc="0" normalizeH="0" baseline="0" noProof="0" dirty="0">
              <a:ln>
                <a:noFill/>
              </a:ln>
              <a:solidFill>
                <a:srgbClr val="2E9EEA"/>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14964"/>
                <a:lumOff val="85036"/>
              </a:schemeClr>
            </a:gs>
          </a:gsLst>
          <a:lin ang="0" scaled="0"/>
          <a:tileRect/>
        </a:gradFill>
        <a:effectLst/>
      </p:bgPr>
    </p:bg>
    <p:spTree>
      <p:nvGrpSpPr>
        <p:cNvPr id="1" name=""/>
        <p:cNvGrpSpPr/>
        <p:nvPr/>
      </p:nvGrpSpPr>
      <p:grpSpPr>
        <a:xfrm>
          <a:off x="0" y="0"/>
          <a:ext cx="0" cy="0"/>
          <a:chOff x="0" y="0"/>
          <a:chExt cx="0" cy="0"/>
        </a:xfrm>
      </p:grpSpPr>
      <p:sp>
        <p:nvSpPr>
          <p:cNvPr id="28" name="矩形 27"/>
          <p:cNvSpPr/>
          <p:nvPr/>
        </p:nvSpPr>
        <p:spPr>
          <a:xfrm>
            <a:off x="0" y="5134610"/>
            <a:ext cx="12192000" cy="1723390"/>
          </a:xfrm>
          <a:prstGeom prst="rect">
            <a:avLst/>
          </a:prstGeom>
          <a:gradFill>
            <a:gsLst>
              <a:gs pos="21000">
                <a:schemeClr val="accent1">
                  <a:lumMod val="30000"/>
                  <a:lumOff val="70000"/>
                </a:schemeClr>
              </a:gs>
              <a:gs pos="99000">
                <a:schemeClr val="accent1">
                  <a:lumMod val="60000"/>
                  <a:lumOff val="4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 name="标题 1"/>
          <p:cNvSpPr>
            <a:spLocks noGrp="1"/>
          </p:cNvSpPr>
          <p:nvPr>
            <p:ph type="title"/>
          </p:nvPr>
        </p:nvSpPr>
        <p:spPr>
          <a:xfrm>
            <a:off x="437863" y="194374"/>
            <a:ext cx="10515600" cy="358082"/>
          </a:xfrm>
        </p:spPr>
        <p:txBody>
          <a:bodyPr/>
          <a:lstStyle/>
          <a:p>
            <a:pPr algn="l">
              <a:buClrTx/>
              <a:buSzTx/>
              <a:buFontTx/>
            </a:pPr>
            <a:r>
              <a:rPr lang="en-US" altLang="zh-CN" sz="2400" dirty="0">
                <a:latin typeface="+mj-ea"/>
                <a:sym typeface="+mn-ea"/>
              </a:rPr>
              <a:t>“</a:t>
            </a:r>
            <a:r>
              <a:rPr lang="zh-CN" altLang="en-US" sz="2400" dirty="0">
                <a:latin typeface="+mj-ea"/>
                <a:sym typeface="+mn-ea"/>
              </a:rPr>
              <a:t>湘易办</a:t>
            </a:r>
            <a:r>
              <a:rPr lang="en-US" altLang="zh-CN" sz="2400" dirty="0">
                <a:latin typeface="+mj-ea"/>
                <a:sym typeface="+mn-ea"/>
              </a:rPr>
              <a:t>”</a:t>
            </a:r>
            <a:r>
              <a:rPr lang="zh-CN" altLang="en-US" sz="2400" dirty="0">
                <a:latin typeface="+mj-ea"/>
                <a:sym typeface="+mn-ea"/>
              </a:rPr>
              <a:t>公众版特色功能</a:t>
            </a:r>
            <a:r>
              <a:rPr lang="en-US" altLang="zh-CN" sz="2400" dirty="0">
                <a:latin typeface="+mj-ea"/>
                <a:sym typeface="+mn-ea"/>
              </a:rPr>
              <a:t> —— </a:t>
            </a:r>
            <a:r>
              <a:rPr lang="zh-CN" altLang="en-US" sz="2400" dirty="0">
                <a:latin typeface="+mj-ea"/>
                <a:sym typeface="+mn-ea"/>
              </a:rPr>
              <a:t>一码通</a:t>
            </a:r>
          </a:p>
        </p:txBody>
      </p:sp>
      <p:sp>
        <p:nvSpPr>
          <p:cNvPr id="26" name="文本框 25"/>
          <p:cNvSpPr txBox="1"/>
          <p:nvPr/>
        </p:nvSpPr>
        <p:spPr>
          <a:xfrm>
            <a:off x="234315" y="807085"/>
            <a:ext cx="11767820" cy="1000125"/>
          </a:xfrm>
          <a:prstGeom prst="rect">
            <a:avLst/>
          </a:prstGeom>
          <a:noFill/>
        </p:spPr>
        <p:txBody>
          <a:bodyPr wrap="square" anchor="t">
            <a:noAutofit/>
          </a:bodyPr>
          <a:lstStyle/>
          <a:p>
            <a:pPr marL="0" marR="0" lvl="0" indent="0" algn="ctr" defTabSz="23114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152"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   推动各级各部门证、照、卡、码互通融合，扩展公交出行、酒店住宿、疫情防控、政务服务办理等高频服务场景，打造“一码通”服务板块，实现</a:t>
            </a:r>
            <a:r>
              <a:rPr kumimoji="0" lang="zh-CN" altLang="en-US" sz="2000" b="1" i="0" u="none" strike="noStrike" kern="1200" cap="none" spc="152"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a:t>
            </a:r>
            <a:r>
              <a:rPr kumimoji="0" lang="zh-CN" altLang="en-US" sz="1800" b="1" i="0" u="none" strike="noStrike" kern="1200" cap="none" spc="152"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一码通行”“一码通办”“一码通用”“一码通管”。</a:t>
            </a:r>
          </a:p>
        </p:txBody>
      </p:sp>
      <p:pic>
        <p:nvPicPr>
          <p:cNvPr id="29" name="图片 28"/>
          <p:cNvPicPr>
            <a:picLocks noChangeAspect="1"/>
          </p:cNvPicPr>
          <p:nvPr/>
        </p:nvPicPr>
        <p:blipFill>
          <a:blip r:embed="rId3"/>
          <a:stretch>
            <a:fillRect/>
          </a:stretch>
        </p:blipFill>
        <p:spPr>
          <a:xfrm>
            <a:off x="6508750" y="1907540"/>
            <a:ext cx="5260975" cy="2764790"/>
          </a:xfrm>
          <a:prstGeom prst="rect">
            <a:avLst/>
          </a:prstGeom>
          <a:ln w="25400">
            <a:solidFill>
              <a:srgbClr val="00A3DD"/>
            </a:solidFill>
          </a:ln>
        </p:spPr>
      </p:pic>
      <p:pic>
        <p:nvPicPr>
          <p:cNvPr id="42" name="图片 41"/>
          <p:cNvPicPr>
            <a:picLocks noChangeAspect="1"/>
          </p:cNvPicPr>
          <p:nvPr/>
        </p:nvPicPr>
        <p:blipFill>
          <a:blip r:embed="rId4"/>
          <a:stretch>
            <a:fillRect/>
          </a:stretch>
        </p:blipFill>
        <p:spPr>
          <a:xfrm>
            <a:off x="438150" y="1807210"/>
            <a:ext cx="5920740" cy="2984500"/>
          </a:xfrm>
          <a:prstGeom prst="rect">
            <a:avLst/>
          </a:prstGeom>
        </p:spPr>
      </p:pic>
      <p:pic>
        <p:nvPicPr>
          <p:cNvPr id="44" name="图片 43"/>
          <p:cNvPicPr>
            <a:picLocks noChangeAspect="1"/>
          </p:cNvPicPr>
          <p:nvPr/>
        </p:nvPicPr>
        <p:blipFill>
          <a:blip r:embed="rId5"/>
          <a:stretch>
            <a:fillRect/>
          </a:stretch>
        </p:blipFill>
        <p:spPr>
          <a:xfrm>
            <a:off x="438150" y="5323840"/>
            <a:ext cx="11296015" cy="1365885"/>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14964"/>
                <a:lumOff val="85036"/>
              </a:schemeClr>
            </a:gs>
          </a:gsLst>
          <a:lin ang="0" scaled="0"/>
          <a:tileRect/>
        </a:gradFill>
        <a:effectLst/>
      </p:bgPr>
    </p:bg>
    <p:spTree>
      <p:nvGrpSpPr>
        <p:cNvPr id="1" name=""/>
        <p:cNvGrpSpPr/>
        <p:nvPr/>
      </p:nvGrpSpPr>
      <p:grpSpPr>
        <a:xfrm>
          <a:off x="0" y="0"/>
          <a:ext cx="0" cy="0"/>
          <a:chOff x="0" y="0"/>
          <a:chExt cx="0" cy="0"/>
        </a:xfrm>
      </p:grpSpPr>
      <p:sp>
        <p:nvSpPr>
          <p:cNvPr id="28" name="矩形 27"/>
          <p:cNvSpPr/>
          <p:nvPr/>
        </p:nvSpPr>
        <p:spPr>
          <a:xfrm>
            <a:off x="0" y="5507355"/>
            <a:ext cx="12192000" cy="1350645"/>
          </a:xfrm>
          <a:prstGeom prst="rect">
            <a:avLst/>
          </a:prstGeom>
          <a:gradFill>
            <a:gsLst>
              <a:gs pos="21000">
                <a:schemeClr val="accent1">
                  <a:lumMod val="30000"/>
                  <a:lumOff val="70000"/>
                </a:schemeClr>
              </a:gs>
              <a:gs pos="99000">
                <a:schemeClr val="accent1">
                  <a:lumMod val="60000"/>
                  <a:lumOff val="4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 name="标题 1"/>
          <p:cNvSpPr>
            <a:spLocks noGrp="1"/>
          </p:cNvSpPr>
          <p:nvPr>
            <p:ph type="title"/>
          </p:nvPr>
        </p:nvSpPr>
        <p:spPr>
          <a:xfrm>
            <a:off x="437863" y="194374"/>
            <a:ext cx="10515600" cy="358082"/>
          </a:xfrm>
        </p:spPr>
        <p:txBody>
          <a:bodyPr/>
          <a:lstStyle/>
          <a:p>
            <a:pPr algn="l">
              <a:buClrTx/>
              <a:buSzTx/>
              <a:buFontTx/>
            </a:pPr>
            <a:r>
              <a:rPr lang="en-US" altLang="zh-CN" sz="2400" dirty="0">
                <a:latin typeface="+mj-ea"/>
                <a:sym typeface="+mn-ea"/>
              </a:rPr>
              <a:t>“</a:t>
            </a:r>
            <a:r>
              <a:rPr lang="zh-CN" altLang="en-US" sz="2400" dirty="0">
                <a:latin typeface="+mj-ea"/>
                <a:sym typeface="+mn-ea"/>
              </a:rPr>
              <a:t>湘易办</a:t>
            </a:r>
            <a:r>
              <a:rPr lang="en-US" altLang="zh-CN" sz="2400" dirty="0">
                <a:latin typeface="+mj-ea"/>
                <a:sym typeface="+mn-ea"/>
              </a:rPr>
              <a:t>”</a:t>
            </a:r>
            <a:r>
              <a:rPr lang="zh-CN" altLang="en-US" sz="2400" dirty="0">
                <a:latin typeface="+mj-ea"/>
                <a:sym typeface="+mn-ea"/>
              </a:rPr>
              <a:t>公众版特色功能</a:t>
            </a:r>
            <a:r>
              <a:rPr lang="en-US" altLang="zh-CN" sz="2400" dirty="0">
                <a:latin typeface="+mj-ea"/>
                <a:sym typeface="+mn-ea"/>
              </a:rPr>
              <a:t> —— </a:t>
            </a:r>
            <a:r>
              <a:rPr lang="zh-CN" altLang="en-US" sz="2400" dirty="0">
                <a:latin typeface="+mj-ea"/>
                <a:sym typeface="+mn-ea"/>
              </a:rPr>
              <a:t>政策兑现</a:t>
            </a:r>
          </a:p>
        </p:txBody>
      </p:sp>
      <p:sp>
        <p:nvSpPr>
          <p:cNvPr id="102" name="文本框 101"/>
          <p:cNvSpPr txBox="1"/>
          <p:nvPr/>
        </p:nvSpPr>
        <p:spPr>
          <a:xfrm>
            <a:off x="679450" y="721995"/>
            <a:ext cx="10862310" cy="922020"/>
          </a:xfrm>
          <a:prstGeom prst="rect">
            <a:avLst/>
          </a:prstGeom>
          <a:noFill/>
          <a:ln>
            <a:noFill/>
          </a:ln>
        </p:spPr>
        <p:txBody>
          <a:bodyPr wrap="square">
            <a:spAutoFit/>
          </a:bodyPr>
          <a:lstStyle>
            <a:defPPr>
              <a:defRPr lang="zh-CN"/>
            </a:defPPr>
            <a:lvl1pPr>
              <a:lnSpc>
                <a:spcPct val="150000"/>
              </a:lnSpc>
              <a:defRPr sz="1600">
                <a:solidFill>
                  <a:srgbClr val="000000"/>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152"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mn-cs"/>
                <a:sym typeface="+mn-ea"/>
              </a:rPr>
              <a:t>打造涉企服务平台和网上政策超市，汇集发布各类惠企政策，实时归集、智能匹配、精准推送，实现各类惠企政策智能化、智慧化</a:t>
            </a:r>
            <a:r>
              <a:rPr kumimoji="0" lang="zh-CN" altLang="en-US" sz="1800" b="1" i="0" u="none" strike="noStrike" kern="1200" cap="none" spc="152"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mn-cs"/>
                <a:sym typeface="+mn-ea"/>
              </a:rPr>
              <a:t>“即申即享、免申即享”</a:t>
            </a:r>
            <a:r>
              <a:rPr kumimoji="0" lang="zh-CN" altLang="en-US" sz="1800" b="1" i="0" u="none" strike="noStrike" kern="1200" cap="none" spc="152"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800" b="1" i="0" u="none" strike="noStrike" kern="1200" cap="none" spc="152"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mn-cs"/>
            </a:endParaRPr>
          </a:p>
        </p:txBody>
      </p:sp>
      <p:pic>
        <p:nvPicPr>
          <p:cNvPr id="114" name="图片 113"/>
          <p:cNvPicPr>
            <a:picLocks noChangeAspect="1"/>
          </p:cNvPicPr>
          <p:nvPr/>
        </p:nvPicPr>
        <p:blipFill rotWithShape="1">
          <a:blip r:embed="rId3" cstate="screen"/>
          <a:srcRect l="-1" r="-4638"/>
          <a:stretch>
            <a:fillRect/>
          </a:stretch>
        </p:blipFill>
        <p:spPr>
          <a:xfrm>
            <a:off x="892175" y="1955165"/>
            <a:ext cx="1909445" cy="4112895"/>
          </a:xfrm>
          <a:prstGeom prst="rect">
            <a:avLst/>
          </a:prstGeom>
        </p:spPr>
      </p:pic>
      <p:pic>
        <p:nvPicPr>
          <p:cNvPr id="118" name="图片 117"/>
          <p:cNvPicPr>
            <a:picLocks noChangeAspect="1"/>
          </p:cNvPicPr>
          <p:nvPr/>
        </p:nvPicPr>
        <p:blipFill>
          <a:blip r:embed="rId4" cstate="screen"/>
          <a:srcRect/>
          <a:stretch>
            <a:fillRect/>
          </a:stretch>
        </p:blipFill>
        <p:spPr>
          <a:xfrm>
            <a:off x="556260" y="1722120"/>
            <a:ext cx="2416175" cy="4521835"/>
          </a:xfrm>
          <a:prstGeom prst="rect">
            <a:avLst/>
          </a:prstGeom>
        </p:spPr>
      </p:pic>
      <p:grpSp>
        <p:nvGrpSpPr>
          <p:cNvPr id="120" name="组合 119"/>
          <p:cNvGrpSpPr/>
          <p:nvPr/>
        </p:nvGrpSpPr>
        <p:grpSpPr>
          <a:xfrm>
            <a:off x="3022600" y="1722120"/>
            <a:ext cx="2416175" cy="4521835"/>
            <a:chOff x="3563285" y="1174713"/>
            <a:chExt cx="2016224" cy="3896460"/>
          </a:xfrm>
        </p:grpSpPr>
        <p:pic>
          <p:nvPicPr>
            <p:cNvPr id="121" name="图片 120"/>
            <p:cNvPicPr>
              <a:picLocks noChangeAspect="1"/>
            </p:cNvPicPr>
            <p:nvPr/>
          </p:nvPicPr>
          <p:blipFill rotWithShape="1">
            <a:blip r:embed="rId5" cstate="screen"/>
            <a:srcRect r="-7321"/>
            <a:stretch>
              <a:fillRect/>
            </a:stretch>
          </p:blipFill>
          <p:spPr>
            <a:xfrm>
              <a:off x="3831757" y="1419622"/>
              <a:ext cx="1570687" cy="1851158"/>
            </a:xfrm>
            <a:prstGeom prst="rect">
              <a:avLst/>
            </a:prstGeom>
          </p:spPr>
        </p:pic>
        <p:pic>
          <p:nvPicPr>
            <p:cNvPr id="122" name="图片 121"/>
            <p:cNvPicPr>
              <a:picLocks noChangeAspect="1"/>
            </p:cNvPicPr>
            <p:nvPr/>
          </p:nvPicPr>
          <p:blipFill rotWithShape="1">
            <a:blip r:embed="rId6" cstate="screen"/>
            <a:srcRect r="-4670"/>
            <a:stretch>
              <a:fillRect/>
            </a:stretch>
          </p:blipFill>
          <p:spPr>
            <a:xfrm>
              <a:off x="3862174" y="3280175"/>
              <a:ext cx="1418446" cy="1394850"/>
            </a:xfrm>
            <a:prstGeom prst="rect">
              <a:avLst/>
            </a:prstGeom>
          </p:spPr>
        </p:pic>
        <p:pic>
          <p:nvPicPr>
            <p:cNvPr id="123" name="图片 122"/>
            <p:cNvPicPr>
              <a:picLocks noChangeAspect="1"/>
            </p:cNvPicPr>
            <p:nvPr/>
          </p:nvPicPr>
          <p:blipFill rotWithShape="1">
            <a:blip r:embed="rId7" cstate="screen"/>
            <a:srcRect/>
            <a:stretch>
              <a:fillRect/>
            </a:stretch>
          </p:blipFill>
          <p:spPr>
            <a:xfrm>
              <a:off x="3910434" y="4334607"/>
              <a:ext cx="1367379" cy="585234"/>
            </a:xfrm>
            <a:prstGeom prst="rect">
              <a:avLst/>
            </a:prstGeom>
          </p:spPr>
        </p:pic>
        <p:pic>
          <p:nvPicPr>
            <p:cNvPr id="124" name="图片 123"/>
            <p:cNvPicPr>
              <a:picLocks noChangeAspect="1"/>
            </p:cNvPicPr>
            <p:nvPr/>
          </p:nvPicPr>
          <p:blipFill>
            <a:blip r:embed="rId4" cstate="screen"/>
            <a:srcRect/>
            <a:stretch>
              <a:fillRect/>
            </a:stretch>
          </p:blipFill>
          <p:spPr>
            <a:xfrm>
              <a:off x="3563285" y="1174713"/>
              <a:ext cx="2016224" cy="3896460"/>
            </a:xfrm>
            <a:prstGeom prst="rect">
              <a:avLst/>
            </a:prstGeom>
          </p:spPr>
        </p:pic>
      </p:grpSp>
      <p:grpSp>
        <p:nvGrpSpPr>
          <p:cNvPr id="12" name="组合 11"/>
          <p:cNvGrpSpPr/>
          <p:nvPr/>
        </p:nvGrpSpPr>
        <p:grpSpPr>
          <a:xfrm>
            <a:off x="5754370" y="1953260"/>
            <a:ext cx="5966460" cy="814070"/>
            <a:chOff x="9545" y="2866"/>
            <a:chExt cx="9396" cy="1282"/>
          </a:xfrm>
        </p:grpSpPr>
        <p:sp>
          <p:nvSpPr>
            <p:cNvPr id="4" name="文本框 3"/>
            <p:cNvSpPr txBox="1"/>
            <p:nvPr/>
          </p:nvSpPr>
          <p:spPr>
            <a:xfrm>
              <a:off x="9545" y="3501"/>
              <a:ext cx="9396" cy="647"/>
            </a:xfrm>
            <a:prstGeom prst="rect">
              <a:avLst/>
            </a:prstGeom>
            <a:noFill/>
          </p:spPr>
          <p:txBody>
            <a:bodyPr wrap="square" rtlCol="0">
              <a:spAutoFit/>
            </a:bodyPr>
            <a:lstStyle/>
            <a:p>
              <a:pPr marL="0" marR="0" lvl="0" indent="0" algn="l" defTabSz="913765" rtl="0" eaLnBrk="1" fontAlgn="auto" latinLnBrk="0" hangingPunct="1">
                <a:lnSpc>
                  <a:spcPct val="13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提供政策梳理、发布和解读服务及便民惠企补贴申领一站式服务。</a:t>
              </a:r>
            </a:p>
          </p:txBody>
        </p:sp>
        <p:sp>
          <p:nvSpPr>
            <p:cNvPr id="5" name="文本框 4"/>
            <p:cNvSpPr txBox="1"/>
            <p:nvPr/>
          </p:nvSpPr>
          <p:spPr>
            <a:xfrm>
              <a:off x="9545" y="2866"/>
              <a:ext cx="1851" cy="667"/>
            </a:xfrm>
            <a:prstGeom prst="rect">
              <a:avLst/>
            </a:prstGeom>
          </p:spPr>
          <p:txBody>
            <a:bodyPr wrap="square">
              <a:spAutoFit/>
              <a:scene3d>
                <a:camera prst="orthographicFront"/>
                <a:lightRig rig="threePt" dir="t"/>
              </a:scene3d>
              <a:sp3d contourW="12700"/>
            </a:bodyPr>
            <a:lstStyle>
              <a:defPPr>
                <a:defRPr lang="zh-CN"/>
              </a:defPPr>
              <a:lvl1pPr marR="0" lvl="0" indent="0" fontAlgn="auto">
                <a:lnSpc>
                  <a:spcPct val="120000"/>
                </a:lnSpc>
                <a:spcBef>
                  <a:spcPts val="0"/>
                </a:spcBef>
                <a:spcAft>
                  <a:spcPts val="0"/>
                </a:spcAft>
                <a:buClrTx/>
                <a:buSzTx/>
                <a:buFontTx/>
                <a:buNone/>
                <a:defRPr kumimoji="0" sz="1600" b="1" i="0" u="none" strike="noStrike" cap="none" spc="0" normalizeH="0" baseline="0">
                  <a:ln>
                    <a:noFill/>
                  </a:ln>
                  <a:gradFill>
                    <a:gsLst>
                      <a:gs pos="0">
                        <a:schemeClr val="accent1">
                          <a:alpha val="96000"/>
                        </a:schemeClr>
                      </a:gs>
                      <a:gs pos="84000">
                        <a:schemeClr val="accent2">
                          <a:alpha val="96000"/>
                        </a:schemeClr>
                      </a:gs>
                    </a:gsLst>
                    <a:lin ang="0" scaled="0"/>
                  </a:gradFill>
                  <a:effectLst/>
                  <a:uLnTx/>
                  <a:uFillTx/>
                  <a:latin typeface="Arial" panose="020B0604020202020204"/>
                  <a:ea typeface="微软雅黑" panose="020B0503020204020204" pitchFamily="34" charset="-122"/>
                </a:defRPr>
              </a:lvl1pPr>
            </a:lstStyle>
            <a:p>
              <a:pPr marL="0" marR="0" lvl="0" indent="0" algn="l" defTabSz="913765"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4276AA"/>
                  </a:solidFill>
                  <a:effectLst/>
                  <a:uLnTx/>
                  <a:uFillTx/>
                  <a:latin typeface="Arial" panose="020B0604020202020204"/>
                  <a:ea typeface="微软雅黑" panose="020B0503020204020204" pitchFamily="34" charset="-122"/>
                  <a:cs typeface="+mn-cs"/>
                </a:rPr>
                <a:t>统一平台</a:t>
              </a:r>
            </a:p>
          </p:txBody>
        </p:sp>
      </p:grpSp>
      <p:grpSp>
        <p:nvGrpSpPr>
          <p:cNvPr id="13" name="组合 12"/>
          <p:cNvGrpSpPr/>
          <p:nvPr/>
        </p:nvGrpSpPr>
        <p:grpSpPr>
          <a:xfrm>
            <a:off x="5754370" y="3010535"/>
            <a:ext cx="5438775" cy="819785"/>
            <a:chOff x="9545" y="4345"/>
            <a:chExt cx="8565" cy="1291"/>
          </a:xfrm>
        </p:grpSpPr>
        <p:sp>
          <p:nvSpPr>
            <p:cNvPr id="6" name="文本框 5"/>
            <p:cNvSpPr txBox="1"/>
            <p:nvPr/>
          </p:nvSpPr>
          <p:spPr>
            <a:xfrm>
              <a:off x="9545" y="4989"/>
              <a:ext cx="8565" cy="647"/>
            </a:xfrm>
            <a:prstGeom prst="rect">
              <a:avLst/>
            </a:prstGeom>
            <a:noFill/>
          </p:spPr>
          <p:txBody>
            <a:bodyPr wrap="square" rtlCol="0">
              <a:spAutoFit/>
            </a:bodyPr>
            <a:lstStyle/>
            <a:p>
              <a:pPr marL="0" marR="0" lvl="0" indent="0" algn="l" defTabSz="913765" rtl="0" eaLnBrk="1" fontAlgn="auto" latinLnBrk="0" hangingPunct="1">
                <a:lnSpc>
                  <a:spcPct val="13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实现政策发布、事项申报、审核和补贴发放“一张网”。</a:t>
              </a:r>
            </a:p>
          </p:txBody>
        </p:sp>
        <p:sp>
          <p:nvSpPr>
            <p:cNvPr id="7" name="文本框 6"/>
            <p:cNvSpPr txBox="1"/>
            <p:nvPr/>
          </p:nvSpPr>
          <p:spPr>
            <a:xfrm>
              <a:off x="9545" y="4345"/>
              <a:ext cx="1851" cy="667"/>
            </a:xfrm>
            <a:prstGeom prst="rect">
              <a:avLst/>
            </a:prstGeom>
          </p:spPr>
          <p:txBody>
            <a:bodyPr wrap="square">
              <a:spAutoFit/>
              <a:scene3d>
                <a:camera prst="orthographicFront"/>
                <a:lightRig rig="threePt" dir="t"/>
              </a:scene3d>
              <a:sp3d contourW="12700"/>
            </a:bodyPr>
            <a:lstStyle>
              <a:defPPr>
                <a:defRPr lang="zh-CN"/>
              </a:defPPr>
              <a:lvl1pPr marR="0" lvl="0" indent="0" fontAlgn="auto">
                <a:lnSpc>
                  <a:spcPct val="120000"/>
                </a:lnSpc>
                <a:spcBef>
                  <a:spcPts val="0"/>
                </a:spcBef>
                <a:spcAft>
                  <a:spcPts val="0"/>
                </a:spcAft>
                <a:buClrTx/>
                <a:buSzTx/>
                <a:buFontTx/>
                <a:buNone/>
                <a:defRPr kumimoji="0" sz="1600" b="1" i="0" u="none" strike="noStrike" cap="none" spc="0" normalizeH="0" baseline="0">
                  <a:ln>
                    <a:noFill/>
                  </a:ln>
                  <a:gradFill>
                    <a:gsLst>
                      <a:gs pos="0">
                        <a:schemeClr val="accent1">
                          <a:alpha val="96000"/>
                        </a:schemeClr>
                      </a:gs>
                      <a:gs pos="84000">
                        <a:schemeClr val="accent2">
                          <a:alpha val="96000"/>
                        </a:schemeClr>
                      </a:gs>
                    </a:gsLst>
                    <a:lin ang="0" scaled="0"/>
                  </a:gradFill>
                  <a:effectLst/>
                  <a:uLnTx/>
                  <a:uFillTx/>
                  <a:latin typeface="Arial" panose="020B0604020202020204"/>
                  <a:ea typeface="微软雅黑" panose="020B0503020204020204" pitchFamily="34" charset="-122"/>
                </a:defRPr>
              </a:lvl1pPr>
            </a:lstStyle>
            <a:p>
              <a:pPr marL="0" marR="0" lvl="0" indent="0" algn="l" defTabSz="913765"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4276AA"/>
                  </a:solidFill>
                  <a:effectLst/>
                  <a:uLnTx/>
                  <a:uFillTx/>
                  <a:latin typeface="Arial" panose="020B0604020202020204"/>
                  <a:ea typeface="微软雅黑" panose="020B0503020204020204" pitchFamily="34" charset="-122"/>
                  <a:cs typeface="+mn-cs"/>
                  <a:sym typeface="Arial" panose="020B0604020202020204" pitchFamily="34" charset="0"/>
                </a:rPr>
                <a:t>全程网办</a:t>
              </a:r>
            </a:p>
          </p:txBody>
        </p:sp>
      </p:grpSp>
      <p:grpSp>
        <p:nvGrpSpPr>
          <p:cNvPr id="14" name="组合 13"/>
          <p:cNvGrpSpPr/>
          <p:nvPr/>
        </p:nvGrpSpPr>
        <p:grpSpPr>
          <a:xfrm>
            <a:off x="5754370" y="4073525"/>
            <a:ext cx="5480685" cy="800735"/>
            <a:chOff x="9545" y="6097"/>
            <a:chExt cx="8631" cy="1261"/>
          </a:xfrm>
        </p:grpSpPr>
        <p:sp>
          <p:nvSpPr>
            <p:cNvPr id="8" name="文本框 7"/>
            <p:cNvSpPr txBox="1"/>
            <p:nvPr/>
          </p:nvSpPr>
          <p:spPr>
            <a:xfrm>
              <a:off x="9545" y="6711"/>
              <a:ext cx="8631" cy="647"/>
            </a:xfrm>
            <a:prstGeom prst="rect">
              <a:avLst/>
            </a:prstGeom>
            <a:noFill/>
          </p:spPr>
          <p:txBody>
            <a:bodyPr wrap="square" rtlCol="0">
              <a:spAutoFit/>
            </a:bodyPr>
            <a:lstStyle/>
            <a:p>
              <a:pPr marL="0" marR="0" lvl="0" indent="0" algn="l" defTabSz="913765" rtl="0" eaLnBrk="1" fontAlgn="base" latinLnBrk="0" hangingPunct="1">
                <a:lnSpc>
                  <a:spcPct val="13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实现个人</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企业画像，精准匹配政策。</a:t>
              </a:r>
            </a:p>
          </p:txBody>
        </p:sp>
        <p:sp>
          <p:nvSpPr>
            <p:cNvPr id="9" name="文本框 8"/>
            <p:cNvSpPr txBox="1"/>
            <p:nvPr/>
          </p:nvSpPr>
          <p:spPr>
            <a:xfrm>
              <a:off x="9545" y="6097"/>
              <a:ext cx="1851" cy="667"/>
            </a:xfrm>
            <a:prstGeom prst="rect">
              <a:avLst/>
            </a:prstGeom>
          </p:spPr>
          <p:txBody>
            <a:bodyPr wrap="square">
              <a:spAutoFit/>
              <a:scene3d>
                <a:camera prst="orthographicFront"/>
                <a:lightRig rig="threePt" dir="t"/>
              </a:scene3d>
              <a:sp3d contourW="12700"/>
            </a:bodyPr>
            <a:lstStyle>
              <a:defPPr>
                <a:defRPr lang="zh-CN"/>
              </a:defPPr>
              <a:lvl1pPr marR="0" lvl="0" indent="0" fontAlgn="auto">
                <a:lnSpc>
                  <a:spcPct val="120000"/>
                </a:lnSpc>
                <a:spcBef>
                  <a:spcPts val="0"/>
                </a:spcBef>
                <a:spcAft>
                  <a:spcPts val="0"/>
                </a:spcAft>
                <a:buClrTx/>
                <a:buSzTx/>
                <a:buFontTx/>
                <a:buNone/>
                <a:defRPr kumimoji="0" sz="1600" b="1" i="0" u="none" strike="noStrike" cap="none" spc="0" normalizeH="0" baseline="0">
                  <a:ln>
                    <a:noFill/>
                  </a:ln>
                  <a:solidFill>
                    <a:srgbClr val="7698C0"/>
                  </a:solidFill>
                  <a:effectLst/>
                  <a:uLnTx/>
                  <a:uFillTx/>
                  <a:latin typeface="Arial" panose="020B0604020202020204"/>
                  <a:ea typeface="微软雅黑" panose="020B0503020204020204" pitchFamily="34" charset="-122"/>
                </a:defRPr>
              </a:lvl1pPr>
            </a:lstStyle>
            <a:p>
              <a:pPr marL="0" marR="0" lvl="0" indent="0" algn="l" defTabSz="913765"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4276AA"/>
                  </a:solidFill>
                  <a:effectLst/>
                  <a:uLnTx/>
                  <a:uFillTx/>
                  <a:latin typeface="Arial" panose="020B0604020202020204"/>
                  <a:ea typeface="微软雅黑" panose="020B0503020204020204" pitchFamily="34" charset="-122"/>
                  <a:cs typeface="+mn-cs"/>
                  <a:sym typeface="+mn-ea"/>
                </a:rPr>
                <a:t>精准推送</a:t>
              </a:r>
            </a:p>
          </p:txBody>
        </p:sp>
      </p:grpSp>
      <p:grpSp>
        <p:nvGrpSpPr>
          <p:cNvPr id="15" name="组合 14"/>
          <p:cNvGrpSpPr/>
          <p:nvPr/>
        </p:nvGrpSpPr>
        <p:grpSpPr>
          <a:xfrm>
            <a:off x="5754370" y="5117465"/>
            <a:ext cx="5937250" cy="801370"/>
            <a:chOff x="9545" y="7849"/>
            <a:chExt cx="9350" cy="1262"/>
          </a:xfrm>
        </p:grpSpPr>
        <p:sp>
          <p:nvSpPr>
            <p:cNvPr id="10" name="文本框 9"/>
            <p:cNvSpPr txBox="1"/>
            <p:nvPr/>
          </p:nvSpPr>
          <p:spPr>
            <a:xfrm>
              <a:off x="9545" y="8464"/>
              <a:ext cx="9350" cy="647"/>
            </a:xfrm>
            <a:prstGeom prst="rect">
              <a:avLst/>
            </a:prstGeom>
            <a:noFill/>
          </p:spPr>
          <p:txBody>
            <a:bodyPr wrap="square" rtlCol="0">
              <a:spAutoFit/>
            </a:bodyPr>
            <a:lstStyle/>
            <a:p>
              <a:pPr marL="0" marR="0" lvl="0" indent="0" algn="l" defTabSz="913765" rtl="0" eaLnBrk="1" fontAlgn="auto" latinLnBrk="0" hangingPunct="1">
                <a:lnSpc>
                  <a:spcPct val="13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在线填报，智能核验，对接财政或银行支付系统，完成资金拨付。</a:t>
              </a:r>
            </a:p>
          </p:txBody>
        </p:sp>
        <p:sp>
          <p:nvSpPr>
            <p:cNvPr id="11" name="文本框 10"/>
            <p:cNvSpPr txBox="1"/>
            <p:nvPr/>
          </p:nvSpPr>
          <p:spPr>
            <a:xfrm>
              <a:off x="9545" y="7849"/>
              <a:ext cx="1851" cy="667"/>
            </a:xfrm>
            <a:prstGeom prst="rect">
              <a:avLst/>
            </a:prstGeom>
          </p:spPr>
          <p:txBody>
            <a:bodyPr wrap="square">
              <a:spAutoFit/>
              <a:scene3d>
                <a:camera prst="orthographicFront"/>
                <a:lightRig rig="threePt" dir="t"/>
              </a:scene3d>
              <a:sp3d contourW="12700"/>
            </a:bodyPr>
            <a:lstStyle>
              <a:defPPr>
                <a:defRPr lang="zh-CN"/>
              </a:defPPr>
              <a:lvl1pPr marR="0" lvl="0" indent="0" fontAlgn="auto">
                <a:lnSpc>
                  <a:spcPct val="120000"/>
                </a:lnSpc>
                <a:spcBef>
                  <a:spcPts val="0"/>
                </a:spcBef>
                <a:spcAft>
                  <a:spcPts val="0"/>
                </a:spcAft>
                <a:buClrTx/>
                <a:buSzTx/>
                <a:buFontTx/>
                <a:buNone/>
                <a:defRPr kumimoji="0" sz="1600" b="1" i="0" u="none" strike="noStrike" cap="none" spc="0" normalizeH="0" baseline="0">
                  <a:ln>
                    <a:noFill/>
                  </a:ln>
                  <a:gradFill>
                    <a:gsLst>
                      <a:gs pos="0">
                        <a:schemeClr val="accent1">
                          <a:alpha val="96000"/>
                        </a:schemeClr>
                      </a:gs>
                      <a:gs pos="84000">
                        <a:schemeClr val="accent2">
                          <a:alpha val="96000"/>
                        </a:schemeClr>
                      </a:gs>
                    </a:gsLst>
                    <a:lin ang="0" scaled="0"/>
                  </a:gradFill>
                  <a:effectLst/>
                  <a:uLnTx/>
                  <a:uFillTx/>
                  <a:latin typeface="Arial" panose="020B0604020202020204"/>
                  <a:ea typeface="微软雅黑" panose="020B0503020204020204" pitchFamily="34" charset="-122"/>
                </a:defRPr>
              </a:lvl1pPr>
            </a:lstStyle>
            <a:p>
              <a:pPr marL="0" marR="0" lvl="0" indent="0" algn="l" defTabSz="913765"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4276AA"/>
                  </a:solidFill>
                  <a:effectLst/>
                  <a:uLnTx/>
                  <a:uFillTx/>
                  <a:latin typeface="Arial" panose="020B0604020202020204"/>
                  <a:ea typeface="微软雅黑" panose="020B0503020204020204" pitchFamily="34" charset="-122"/>
                  <a:cs typeface="+mn-cs"/>
                </a:rPr>
                <a:t>免申即享</a:t>
              </a:r>
            </a:p>
          </p:txBody>
        </p:sp>
      </p:gr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14964"/>
                <a:lumOff val="85036"/>
              </a:schemeClr>
            </a:gs>
          </a:gsLst>
          <a:lin ang="0" scaled="0"/>
          <a:tileRect/>
        </a:gradFill>
        <a:effectLst/>
      </p:bgPr>
    </p:bg>
    <p:spTree>
      <p:nvGrpSpPr>
        <p:cNvPr id="1" name=""/>
        <p:cNvGrpSpPr/>
        <p:nvPr/>
      </p:nvGrpSpPr>
      <p:grpSpPr>
        <a:xfrm>
          <a:off x="0" y="0"/>
          <a:ext cx="0" cy="0"/>
          <a:chOff x="0" y="0"/>
          <a:chExt cx="0" cy="0"/>
        </a:xfrm>
      </p:grpSpPr>
      <p:sp>
        <p:nvSpPr>
          <p:cNvPr id="28" name="矩形 27"/>
          <p:cNvSpPr/>
          <p:nvPr/>
        </p:nvSpPr>
        <p:spPr>
          <a:xfrm>
            <a:off x="0" y="5358045"/>
            <a:ext cx="12192000" cy="1499956"/>
          </a:xfrm>
          <a:prstGeom prst="rect">
            <a:avLst/>
          </a:prstGeom>
          <a:gradFill>
            <a:gsLst>
              <a:gs pos="21000">
                <a:schemeClr val="accent1">
                  <a:lumMod val="30000"/>
                  <a:lumOff val="70000"/>
                </a:schemeClr>
              </a:gs>
              <a:gs pos="99000">
                <a:schemeClr val="accent1">
                  <a:lumMod val="60000"/>
                  <a:lumOff val="4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 name="标题 1"/>
          <p:cNvSpPr>
            <a:spLocks noGrp="1"/>
          </p:cNvSpPr>
          <p:nvPr>
            <p:ph type="title"/>
          </p:nvPr>
        </p:nvSpPr>
        <p:spPr>
          <a:xfrm>
            <a:off x="437863" y="194374"/>
            <a:ext cx="10515600" cy="358082"/>
          </a:xfrm>
        </p:spPr>
        <p:txBody>
          <a:bodyPr/>
          <a:lstStyle/>
          <a:p>
            <a:pPr algn="l">
              <a:buClrTx/>
              <a:buSzTx/>
              <a:buFontTx/>
            </a:pPr>
            <a:r>
              <a:rPr lang="en-US" altLang="zh-CN" sz="2400" dirty="0">
                <a:latin typeface="+mj-ea"/>
                <a:sym typeface="+mn-ea"/>
              </a:rPr>
              <a:t>“</a:t>
            </a:r>
            <a:r>
              <a:rPr lang="zh-CN" altLang="en-US" sz="2400" dirty="0">
                <a:latin typeface="+mj-ea"/>
                <a:sym typeface="+mn-ea"/>
              </a:rPr>
              <a:t>湘易办</a:t>
            </a:r>
            <a:r>
              <a:rPr lang="en-US" altLang="zh-CN" sz="2400" dirty="0">
                <a:latin typeface="+mj-ea"/>
                <a:sym typeface="+mn-ea"/>
              </a:rPr>
              <a:t>”</a:t>
            </a:r>
            <a:r>
              <a:rPr lang="zh-CN" altLang="en-US" sz="2400" dirty="0">
                <a:latin typeface="+mj-ea"/>
                <a:sym typeface="+mn-ea"/>
              </a:rPr>
              <a:t>公众版特色功能</a:t>
            </a:r>
            <a:r>
              <a:rPr lang="en-US" altLang="zh-CN" sz="2400" dirty="0">
                <a:latin typeface="+mj-ea"/>
                <a:sym typeface="+mn-ea"/>
              </a:rPr>
              <a:t> —— </a:t>
            </a:r>
            <a:r>
              <a:rPr lang="zh-CN" altLang="en-US" sz="2400" dirty="0">
                <a:latin typeface="+mj-ea"/>
                <a:sym typeface="+mn-ea"/>
              </a:rPr>
              <a:t>营商地图</a:t>
            </a:r>
          </a:p>
        </p:txBody>
      </p:sp>
      <p:sp>
        <p:nvSpPr>
          <p:cNvPr id="64" name="矩形 63"/>
          <p:cNvSpPr/>
          <p:nvPr/>
        </p:nvSpPr>
        <p:spPr>
          <a:xfrm>
            <a:off x="9137015" y="2265680"/>
            <a:ext cx="2830830" cy="371602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wrap="square" lIns="90000" tIns="0" rIns="90000" bIns="46800" rtlCol="0">
            <a:noAutofit/>
          </a:bodyPr>
          <a:lstStyle/>
          <a:p>
            <a:pPr marL="0" marR="0" lvl="0" indent="0" algn="l" defTabSz="913765" rtl="0" eaLnBrk="1" fontAlgn="auto" latinLnBrk="0" hangingPunct="1">
              <a:lnSpc>
                <a:spcPct val="130000"/>
              </a:lnSpc>
              <a:spcBef>
                <a:spcPts val="0"/>
              </a:spcBef>
              <a:spcAft>
                <a:spcPts val="1000"/>
              </a:spcAft>
              <a:buClrTx/>
              <a:buSzTx/>
              <a:buFontTx/>
              <a:buNone/>
              <a:defRPr/>
            </a:pPr>
            <a:endParaRPr kumimoji="0" lang="zh-CN" altLang="en-US" sz="1400" b="1"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65" name="矩形 64"/>
          <p:cNvSpPr/>
          <p:nvPr/>
        </p:nvSpPr>
        <p:spPr>
          <a:xfrm>
            <a:off x="6306820" y="2262505"/>
            <a:ext cx="2667635" cy="374523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wrap="square" lIns="90000" tIns="0" rIns="90000" bIns="46800" rtlCol="0">
            <a:noAutofit/>
          </a:bodyPr>
          <a:lstStyle/>
          <a:p>
            <a:pPr marL="0" marR="0" lvl="0" indent="0" algn="l" defTabSz="913765" rtl="0" eaLnBrk="1" fontAlgn="auto" latinLnBrk="0" hangingPunct="1">
              <a:lnSpc>
                <a:spcPct val="130000"/>
              </a:lnSpc>
              <a:spcBef>
                <a:spcPts val="0"/>
              </a:spcBef>
              <a:spcAft>
                <a:spcPts val="1000"/>
              </a:spcAft>
              <a:buClrTx/>
              <a:buSzTx/>
              <a:buFontTx/>
              <a:buNone/>
              <a:defRPr/>
            </a:pPr>
            <a:endParaRPr kumimoji="0" lang="zh-CN" altLang="en-US" sz="1400" b="1"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66" name="矩形 65"/>
          <p:cNvSpPr/>
          <p:nvPr/>
        </p:nvSpPr>
        <p:spPr>
          <a:xfrm>
            <a:off x="3435985" y="2264410"/>
            <a:ext cx="2757170" cy="377063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wrap="square" lIns="90000" tIns="0" rIns="90000" bIns="46800" rtlCol="0">
            <a:noAutofit/>
          </a:bodyPr>
          <a:lstStyle/>
          <a:p>
            <a:pPr marL="0" marR="0" lvl="0" indent="0" algn="l" defTabSz="913765" rtl="0" eaLnBrk="1" fontAlgn="auto" latinLnBrk="0" hangingPunct="1">
              <a:lnSpc>
                <a:spcPct val="130000"/>
              </a:lnSpc>
              <a:spcBef>
                <a:spcPts val="0"/>
              </a:spcBef>
              <a:spcAft>
                <a:spcPts val="1000"/>
              </a:spcAft>
              <a:buClrTx/>
              <a:buSzTx/>
              <a:buFontTx/>
              <a:buNone/>
              <a:defRPr/>
            </a:pPr>
            <a:endParaRPr kumimoji="0" lang="zh-CN" altLang="en-US" sz="1400" b="1"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67" name="矩形 66"/>
          <p:cNvSpPr/>
          <p:nvPr/>
        </p:nvSpPr>
        <p:spPr>
          <a:xfrm>
            <a:off x="468630" y="2268220"/>
            <a:ext cx="2823845" cy="3767455"/>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wrap="square" lIns="90000" tIns="0" rIns="90000" bIns="46800" rtlCol="0">
            <a:noAutofit/>
          </a:bodyPr>
          <a:lstStyle/>
          <a:p>
            <a:pPr marL="0" marR="0" lvl="0" indent="0" algn="l" defTabSz="913765" rtl="0" eaLnBrk="1" fontAlgn="auto" latinLnBrk="0" hangingPunct="1">
              <a:lnSpc>
                <a:spcPct val="130000"/>
              </a:lnSpc>
              <a:spcBef>
                <a:spcPts val="0"/>
              </a:spcBef>
              <a:spcAft>
                <a:spcPts val="1000"/>
              </a:spcAft>
              <a:buClrTx/>
              <a:buSzTx/>
              <a:buFontTx/>
              <a:buNone/>
              <a:defRPr/>
            </a:pPr>
            <a:endParaRPr kumimoji="0" lang="zh-CN" altLang="en-US" sz="1400" b="1"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cxnSp>
        <p:nvCxnSpPr>
          <p:cNvPr id="68" name="直接连接符 3"/>
          <p:cNvCxnSpPr/>
          <p:nvPr/>
        </p:nvCxnSpPr>
        <p:spPr>
          <a:xfrm>
            <a:off x="1835785" y="6280785"/>
            <a:ext cx="9156700" cy="19685"/>
          </a:xfrm>
          <a:prstGeom prst="line">
            <a:avLst/>
          </a:prstGeom>
          <a:ln w="31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69" name="直接连接符 11"/>
          <p:cNvCxnSpPr/>
          <p:nvPr/>
        </p:nvCxnSpPr>
        <p:spPr>
          <a:xfrm>
            <a:off x="1835785" y="6359525"/>
            <a:ext cx="9156700" cy="19685"/>
          </a:xfrm>
          <a:prstGeom prst="line">
            <a:avLst/>
          </a:prstGeom>
          <a:ln w="31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3599815" y="6147435"/>
            <a:ext cx="5443220" cy="359410"/>
          </a:xfrm>
          <a:prstGeom prst="rect">
            <a:avLst/>
          </a:prstGeom>
          <a:solidFill>
            <a:srgbClr val="1C79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为企业提供</a:t>
            </a:r>
            <a:r>
              <a:rPr kumimoji="0" lang="en-US"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投资智库、园区项目、惠企政策</a:t>
            </a:r>
            <a:r>
              <a:rPr kumimoji="0" lang="en-US"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0" lang="en-US"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1" name="图片 70"/>
          <p:cNvPicPr>
            <a:picLocks noChangeAspect="1"/>
          </p:cNvPicPr>
          <p:nvPr/>
        </p:nvPicPr>
        <p:blipFill>
          <a:blip r:embed="rId3" cstate="screen"/>
          <a:stretch>
            <a:fillRect/>
          </a:stretch>
        </p:blipFill>
        <p:spPr>
          <a:xfrm>
            <a:off x="552450" y="1957705"/>
            <a:ext cx="463550" cy="463550"/>
          </a:xfrm>
          <a:prstGeom prst="rect">
            <a:avLst/>
          </a:prstGeom>
        </p:spPr>
      </p:pic>
      <p:sp>
        <p:nvSpPr>
          <p:cNvPr id="72" name="文本框 71"/>
          <p:cNvSpPr txBox="1"/>
          <p:nvPr/>
        </p:nvSpPr>
        <p:spPr>
          <a:xfrm>
            <a:off x="916305" y="2074545"/>
            <a:ext cx="1405890" cy="368300"/>
          </a:xfrm>
          <a:prstGeom prst="rect">
            <a:avLst/>
          </a:prstGeom>
          <a:noFill/>
        </p:spPr>
        <p:txBody>
          <a:bodyPr wrap="square" lIns="91440" tIns="45720" rIns="91440" bIns="45720">
            <a:spAutoFit/>
          </a:bodyPr>
          <a:lstStyle>
            <a:defPPr>
              <a:defRPr lang="zh-CN"/>
            </a:defPPr>
            <a:lvl1pPr algn="ctr">
              <a:defRPr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微软雅黑" panose="020B0503020204020204" pitchFamily="34" charset="-122"/>
                <a:ea typeface="微软雅黑" panose="020B0503020204020204" pitchFamily="34" charset="-122"/>
                <a:cs typeface="+mn-cs"/>
              </a:rPr>
              <a:t>产业地图</a:t>
            </a:r>
          </a:p>
        </p:txBody>
      </p:sp>
      <p:grpSp>
        <p:nvGrpSpPr>
          <p:cNvPr id="73" name="组合 72"/>
          <p:cNvGrpSpPr/>
          <p:nvPr/>
        </p:nvGrpSpPr>
        <p:grpSpPr>
          <a:xfrm>
            <a:off x="3690610" y="1950489"/>
            <a:ext cx="1629807" cy="500713"/>
            <a:chOff x="3626508" y="763678"/>
            <a:chExt cx="1629807" cy="500713"/>
          </a:xfrm>
        </p:grpSpPr>
        <p:pic>
          <p:nvPicPr>
            <p:cNvPr id="74" name="图片 73"/>
            <p:cNvPicPr>
              <a:picLocks noChangeAspect="1"/>
            </p:cNvPicPr>
            <p:nvPr/>
          </p:nvPicPr>
          <p:blipFill>
            <a:blip r:embed="rId4" cstate="screen"/>
            <a:stretch>
              <a:fillRect/>
            </a:stretch>
          </p:blipFill>
          <p:spPr>
            <a:xfrm>
              <a:off x="3626508" y="763678"/>
              <a:ext cx="463701" cy="463701"/>
            </a:xfrm>
            <a:prstGeom prst="rect">
              <a:avLst/>
            </a:prstGeom>
          </p:spPr>
        </p:pic>
        <p:sp>
          <p:nvSpPr>
            <p:cNvPr id="75" name="文本框 74"/>
            <p:cNvSpPr txBox="1"/>
            <p:nvPr/>
          </p:nvSpPr>
          <p:spPr>
            <a:xfrm>
              <a:off x="4045726" y="896091"/>
              <a:ext cx="1210589" cy="368300"/>
            </a:xfrm>
            <a:prstGeom prst="rect">
              <a:avLst/>
            </a:prstGeom>
            <a:noFill/>
          </p:spPr>
          <p:txBody>
            <a:bodyPr wrap="square" lIns="91440" tIns="45720" rIns="91440" bIns="45720">
              <a:spAutoFit/>
            </a:bodyPr>
            <a:lstStyle>
              <a:defPPr>
                <a:defRPr lang="zh-CN"/>
              </a:defPPr>
              <a:lvl1pPr algn="ctr">
                <a:defRPr sz="16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微软雅黑" panose="020B0503020204020204" pitchFamily="34" charset="-122"/>
                  <a:ea typeface="微软雅黑" panose="020B0503020204020204" pitchFamily="34" charset="-122"/>
                  <a:cs typeface="+mn-cs"/>
                </a:rPr>
                <a:t>投资地图</a:t>
              </a:r>
            </a:p>
          </p:txBody>
        </p:sp>
      </p:grpSp>
      <p:grpSp>
        <p:nvGrpSpPr>
          <p:cNvPr id="76" name="组合 75"/>
          <p:cNvGrpSpPr/>
          <p:nvPr/>
        </p:nvGrpSpPr>
        <p:grpSpPr>
          <a:xfrm>
            <a:off x="6521567" y="1957755"/>
            <a:ext cx="1987550" cy="485140"/>
            <a:chOff x="6492351" y="763678"/>
            <a:chExt cx="1987550" cy="485140"/>
          </a:xfrm>
        </p:grpSpPr>
        <p:pic>
          <p:nvPicPr>
            <p:cNvPr id="77" name="图片 76"/>
            <p:cNvPicPr>
              <a:picLocks noChangeAspect="1"/>
            </p:cNvPicPr>
            <p:nvPr/>
          </p:nvPicPr>
          <p:blipFill>
            <a:blip r:embed="rId5" cstate="screen"/>
            <a:stretch>
              <a:fillRect/>
            </a:stretch>
          </p:blipFill>
          <p:spPr>
            <a:xfrm>
              <a:off x="6492351" y="763678"/>
              <a:ext cx="463701" cy="463701"/>
            </a:xfrm>
            <a:prstGeom prst="rect">
              <a:avLst/>
            </a:prstGeom>
          </p:spPr>
        </p:pic>
        <p:sp>
          <p:nvSpPr>
            <p:cNvPr id="78" name="文本框 77"/>
            <p:cNvSpPr txBox="1"/>
            <p:nvPr/>
          </p:nvSpPr>
          <p:spPr>
            <a:xfrm>
              <a:off x="7010511" y="880518"/>
              <a:ext cx="1469390" cy="368300"/>
            </a:xfrm>
            <a:prstGeom prst="rect">
              <a:avLst/>
            </a:prstGeom>
            <a:noFill/>
          </p:spPr>
          <p:txBody>
            <a:bodyPr wrap="square" lIns="91440" tIns="45720" rIns="91440" bIns="45720">
              <a:spAutoFit/>
            </a:bodyPr>
            <a:lstStyle>
              <a:defPPr>
                <a:defRPr lang="zh-CN"/>
              </a:defPPr>
              <a:lvl1pPr algn="ctr">
                <a:defRPr sz="16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微软雅黑" panose="020B0503020204020204" pitchFamily="34" charset="-122"/>
                  <a:ea typeface="微软雅黑" panose="020B0503020204020204" pitchFamily="34" charset="-122"/>
                  <a:cs typeface="+mn-cs"/>
                </a:rPr>
                <a:t>政务地图</a:t>
              </a:r>
            </a:p>
          </p:txBody>
        </p:sp>
      </p:grpSp>
      <p:grpSp>
        <p:nvGrpSpPr>
          <p:cNvPr id="79" name="组合 78"/>
          <p:cNvGrpSpPr/>
          <p:nvPr/>
        </p:nvGrpSpPr>
        <p:grpSpPr>
          <a:xfrm>
            <a:off x="9362646" y="1927015"/>
            <a:ext cx="1852930" cy="523875"/>
            <a:chOff x="9288266" y="763677"/>
            <a:chExt cx="1852930" cy="523875"/>
          </a:xfrm>
        </p:grpSpPr>
        <p:pic>
          <p:nvPicPr>
            <p:cNvPr id="80" name="图片 79"/>
            <p:cNvPicPr>
              <a:picLocks noChangeAspect="1"/>
            </p:cNvPicPr>
            <p:nvPr/>
          </p:nvPicPr>
          <p:blipFill>
            <a:blip r:embed="rId6" cstate="screen"/>
            <a:stretch>
              <a:fillRect/>
            </a:stretch>
          </p:blipFill>
          <p:spPr>
            <a:xfrm>
              <a:off x="9288266" y="763677"/>
              <a:ext cx="463701" cy="463701"/>
            </a:xfrm>
            <a:prstGeom prst="rect">
              <a:avLst/>
            </a:prstGeom>
          </p:spPr>
        </p:pic>
        <p:sp>
          <p:nvSpPr>
            <p:cNvPr id="81" name="文本框 80"/>
            <p:cNvSpPr txBox="1"/>
            <p:nvPr/>
          </p:nvSpPr>
          <p:spPr>
            <a:xfrm>
              <a:off x="9791186" y="919252"/>
              <a:ext cx="1350010" cy="368300"/>
            </a:xfrm>
            <a:prstGeom prst="rect">
              <a:avLst/>
            </a:prstGeom>
            <a:noFill/>
          </p:spPr>
          <p:txBody>
            <a:bodyPr wrap="square" lIns="91440" tIns="45720" rIns="91440" bIns="45720">
              <a:spAutoFit/>
            </a:bodyPr>
            <a:lstStyle>
              <a:defPPr>
                <a:defRPr lang="zh-CN"/>
              </a:defPPr>
              <a:lvl1pPr algn="ctr">
                <a:defRPr sz="16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微软雅黑" panose="020B0503020204020204" pitchFamily="34" charset="-122"/>
                  <a:ea typeface="微软雅黑" panose="020B0503020204020204" pitchFamily="34" charset="-122"/>
                  <a:cs typeface="+mn-cs"/>
                </a:rPr>
                <a:t>企业地图</a:t>
              </a:r>
            </a:p>
          </p:txBody>
        </p:sp>
      </p:grpSp>
      <p:sp>
        <p:nvSpPr>
          <p:cNvPr id="82" name="文本框 81"/>
          <p:cNvSpPr txBox="1"/>
          <p:nvPr/>
        </p:nvSpPr>
        <p:spPr>
          <a:xfrm>
            <a:off x="537845" y="2413000"/>
            <a:ext cx="2740660" cy="1060450"/>
          </a:xfrm>
          <a:prstGeom prst="rect">
            <a:avLst/>
          </a:prstGeom>
          <a:noFill/>
        </p:spPr>
        <p:txBody>
          <a:bodyPr wrap="square" rtlCol="0">
            <a:spAutoFit/>
          </a:bodyPr>
          <a:lstStyle>
            <a:defPPr>
              <a:defRPr lang="zh-CN"/>
            </a:defPPr>
            <a:lvl1pPr>
              <a:lnSpc>
                <a:spcPct val="150000"/>
              </a:lnSpc>
              <a:defRPr sz="1200">
                <a:latin typeface="微软雅黑" panose="020B0503020204020204" pitchFamily="34" charset="-122"/>
                <a:ea typeface="微软雅黑" panose="020B0503020204020204" pitchFamily="34" charset="-122"/>
              </a:defRPr>
            </a:lvl1p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产业整体分布</a:t>
            </a:r>
            <a:endPar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增加农业、工业、服务业等</a:t>
            </a:r>
            <a:endPar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主题分布展示</a:t>
            </a:r>
          </a:p>
        </p:txBody>
      </p:sp>
      <p:sp>
        <p:nvSpPr>
          <p:cNvPr id="83" name="文本框 82"/>
          <p:cNvSpPr txBox="1"/>
          <p:nvPr/>
        </p:nvSpPr>
        <p:spPr>
          <a:xfrm>
            <a:off x="6360160" y="2413000"/>
            <a:ext cx="2551430" cy="737235"/>
          </a:xfrm>
          <a:prstGeom prst="rect">
            <a:avLst/>
          </a:prstGeom>
          <a:noFill/>
        </p:spPr>
        <p:txBody>
          <a:bodyPr wrap="square" rtlCol="0">
            <a:spAutoFit/>
          </a:bodyPr>
          <a:lstStyle>
            <a:defPPr>
              <a:defRPr lang="zh-CN"/>
            </a:defPPr>
            <a:lvl1pPr>
              <a:lnSpc>
                <a:spcPct val="150000"/>
              </a:lnSpc>
              <a:defRPr sz="1200">
                <a:latin typeface="微软雅黑" panose="020B0503020204020204" pitchFamily="34" charset="-122"/>
                <a:ea typeface="微软雅黑" panose="020B0503020204020204" pitchFamily="34" charset="-122"/>
              </a:defRPr>
            </a:lvl1p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各市政务服务中心位置分布</a:t>
            </a:r>
            <a:endPar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重点政策、事项跳转入口</a:t>
            </a:r>
          </a:p>
        </p:txBody>
      </p:sp>
      <p:sp>
        <p:nvSpPr>
          <p:cNvPr id="84" name="文本框 83"/>
          <p:cNvSpPr txBox="1"/>
          <p:nvPr/>
        </p:nvSpPr>
        <p:spPr>
          <a:xfrm>
            <a:off x="3470275" y="2413000"/>
            <a:ext cx="2690495" cy="1060450"/>
          </a:xfrm>
          <a:prstGeom prst="rect">
            <a:avLst/>
          </a:prstGeom>
          <a:noFill/>
        </p:spPr>
        <p:txBody>
          <a:bodyPr wrap="square" rtlCol="0">
            <a:spAutoFit/>
          </a:bodyPr>
          <a:lstStyle>
            <a:defPPr>
              <a:defRPr lang="zh-CN"/>
            </a:defPPr>
            <a:lvl1pPr>
              <a:lnSpc>
                <a:spcPct val="150000"/>
              </a:lnSpc>
              <a:defRPr sz="1200">
                <a:latin typeface="微软雅黑" panose="020B0503020204020204" pitchFamily="34" charset="-122"/>
                <a:ea typeface="微软雅黑" panose="020B0503020204020204" pitchFamily="34" charset="-122"/>
              </a:defRPr>
            </a:lvl1p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重点产业园、创新中心等分布</a:t>
            </a:r>
            <a:endPar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产业园区文字介绍</a:t>
            </a:r>
            <a:endPar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补贴政策推荐</a:t>
            </a:r>
          </a:p>
        </p:txBody>
      </p:sp>
      <p:sp>
        <p:nvSpPr>
          <p:cNvPr id="85" name="文本框 84"/>
          <p:cNvSpPr txBox="1"/>
          <p:nvPr/>
        </p:nvSpPr>
        <p:spPr>
          <a:xfrm>
            <a:off x="9232265" y="2413000"/>
            <a:ext cx="2659380" cy="737235"/>
          </a:xfrm>
          <a:prstGeom prst="rect">
            <a:avLst/>
          </a:prstGeom>
          <a:noFill/>
        </p:spPr>
        <p:txBody>
          <a:bodyPr wrap="square" rtlCol="0">
            <a:spAutoFit/>
          </a:bodyPr>
          <a:lstStyle>
            <a:defPPr>
              <a:defRPr lang="zh-CN"/>
            </a:defPPr>
            <a:lvl1pPr>
              <a:lnSpc>
                <a:spcPct val="150000"/>
              </a:lnSpc>
              <a:defRPr sz="1200">
                <a:latin typeface="微软雅黑" panose="020B0503020204020204" pitchFamily="34" charset="-122"/>
                <a:ea typeface="微软雅黑" panose="020B0503020204020204" pitchFamily="34" charset="-122"/>
              </a:defRPr>
            </a:lvl1p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金融企业、互联网企业、进出口贸易企业等点位分布</a:t>
            </a:r>
          </a:p>
        </p:txBody>
      </p:sp>
      <p:pic>
        <p:nvPicPr>
          <p:cNvPr id="87" name="图片 86"/>
          <p:cNvPicPr>
            <a:picLocks noChangeAspect="1"/>
          </p:cNvPicPr>
          <p:nvPr/>
        </p:nvPicPr>
        <p:blipFill>
          <a:blip r:embed="rId7" cstate="screen"/>
          <a:stretch>
            <a:fillRect/>
          </a:stretch>
        </p:blipFill>
        <p:spPr>
          <a:xfrm>
            <a:off x="597602" y="3594201"/>
            <a:ext cx="2620459" cy="2361787"/>
          </a:xfrm>
          <a:prstGeom prst="rect">
            <a:avLst/>
          </a:prstGeom>
        </p:spPr>
      </p:pic>
      <p:pic>
        <p:nvPicPr>
          <p:cNvPr id="88" name="图片 87"/>
          <p:cNvPicPr>
            <a:picLocks noChangeAspect="1"/>
          </p:cNvPicPr>
          <p:nvPr/>
        </p:nvPicPr>
        <p:blipFill>
          <a:blip r:embed="rId8" cstate="screen"/>
          <a:stretch>
            <a:fillRect/>
          </a:stretch>
        </p:blipFill>
        <p:spPr>
          <a:xfrm>
            <a:off x="3536613" y="3594201"/>
            <a:ext cx="2744172" cy="2361787"/>
          </a:xfrm>
          <a:prstGeom prst="rect">
            <a:avLst/>
          </a:prstGeom>
        </p:spPr>
      </p:pic>
      <p:pic>
        <p:nvPicPr>
          <p:cNvPr id="89" name="图片 88"/>
          <p:cNvPicPr>
            <a:picLocks noChangeAspect="1"/>
          </p:cNvPicPr>
          <p:nvPr/>
        </p:nvPicPr>
        <p:blipFill>
          <a:blip r:embed="rId9" cstate="screen"/>
          <a:stretch>
            <a:fillRect/>
          </a:stretch>
        </p:blipFill>
        <p:spPr>
          <a:xfrm>
            <a:off x="6394450" y="3594100"/>
            <a:ext cx="2597785" cy="2327275"/>
          </a:xfrm>
          <a:prstGeom prst="rect">
            <a:avLst/>
          </a:prstGeom>
        </p:spPr>
      </p:pic>
      <p:pic>
        <p:nvPicPr>
          <p:cNvPr id="90" name="图片 89"/>
          <p:cNvPicPr>
            <a:picLocks noChangeAspect="1"/>
          </p:cNvPicPr>
          <p:nvPr/>
        </p:nvPicPr>
        <p:blipFill>
          <a:blip r:embed="rId10" cstate="screen"/>
          <a:stretch>
            <a:fillRect/>
          </a:stretch>
        </p:blipFill>
        <p:spPr>
          <a:xfrm>
            <a:off x="9231630" y="3594100"/>
            <a:ext cx="2661920" cy="2305050"/>
          </a:xfrm>
          <a:prstGeom prst="rect">
            <a:avLst/>
          </a:prstGeom>
        </p:spPr>
      </p:pic>
      <p:sp>
        <p:nvSpPr>
          <p:cNvPr id="3" name="文本框 2"/>
          <p:cNvSpPr txBox="1"/>
          <p:nvPr/>
        </p:nvSpPr>
        <p:spPr>
          <a:xfrm>
            <a:off x="468630" y="737870"/>
            <a:ext cx="11437620" cy="922020"/>
          </a:xfrm>
          <a:prstGeom prst="rect">
            <a:avLst/>
          </a:prstGeom>
          <a:noFill/>
        </p:spPr>
        <p:txBody>
          <a:bodyPr wrap="square" rtlCol="0" anchor="t">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152"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mn-cs"/>
              </a:rPr>
              <a:t>从产业、投资、服务多个维度归集产业布局、招商项目、企业信息、人才汇集、配套资源、惠企政策等信息，全方位深层次展现湖南一流营商环境，实现企业全生命周期服务一键直达，吸引来湘投资兴业。</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buClrTx/>
              <a:buSzTx/>
              <a:buFontTx/>
            </a:pPr>
            <a:r>
              <a:rPr lang="en-US" altLang="zh-CN" sz="2400" dirty="0">
                <a:latin typeface="+mj-ea"/>
                <a:sym typeface="+mn-ea"/>
              </a:rPr>
              <a:t>“湘易办”</a:t>
            </a:r>
            <a:r>
              <a:rPr lang="zh-CN" altLang="en-US" sz="2400" dirty="0">
                <a:latin typeface="+mj-ea"/>
                <a:sym typeface="+mn-ea"/>
              </a:rPr>
              <a:t>政务版</a:t>
            </a:r>
            <a:r>
              <a:rPr lang="en-US" altLang="zh-CN" sz="2400" dirty="0">
                <a:latin typeface="+mj-ea"/>
                <a:sym typeface="+mn-ea"/>
              </a:rPr>
              <a:t> —— </a:t>
            </a:r>
            <a:r>
              <a:rPr lang="zh-CN" altLang="en-US" sz="2400" dirty="0">
                <a:latin typeface="+mj-ea"/>
                <a:sym typeface="+mn-ea"/>
              </a:rPr>
              <a:t>页面布局</a:t>
            </a:r>
          </a:p>
        </p:txBody>
      </p:sp>
      <p:grpSp>
        <p:nvGrpSpPr>
          <p:cNvPr id="3" name="组合 2"/>
          <p:cNvGrpSpPr/>
          <p:nvPr/>
        </p:nvGrpSpPr>
        <p:grpSpPr>
          <a:xfrm>
            <a:off x="646430" y="953975"/>
            <a:ext cx="3855720" cy="1901289"/>
            <a:chOff x="646430" y="1325148"/>
            <a:chExt cx="3855720" cy="1901289"/>
          </a:xfrm>
        </p:grpSpPr>
        <p:sp>
          <p:nvSpPr>
            <p:cNvPr id="64" name="平行四边形 63"/>
            <p:cNvSpPr/>
            <p:nvPr/>
          </p:nvSpPr>
          <p:spPr>
            <a:xfrm flipH="1">
              <a:off x="653852" y="1325148"/>
              <a:ext cx="3750913" cy="467116"/>
            </a:xfrm>
            <a:prstGeom prst="parallelogram">
              <a:avLst/>
            </a:prstGeom>
            <a:gradFill>
              <a:gsLst>
                <a:gs pos="76000">
                  <a:srgbClr val="0069BD"/>
                </a:gs>
                <a:gs pos="43000">
                  <a:srgbClr val="02A0EC">
                    <a:alpha val="0"/>
                  </a:srgb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PA-剪去对角的矩形 12"/>
            <p:cNvSpPr/>
            <p:nvPr>
              <p:custDataLst>
                <p:tags r:id="rId18"/>
              </p:custDataLst>
            </p:nvPr>
          </p:nvSpPr>
          <p:spPr>
            <a:xfrm>
              <a:off x="647065" y="2104293"/>
              <a:ext cx="877570" cy="467995"/>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r"/>
              <a:endParaRPr lang="zh-CN" altLang="en-US" sz="1600" dirty="0">
                <a:solidFill>
                  <a:schemeClr val="tx1">
                    <a:lumMod val="75000"/>
                    <a:lumOff val="25000"/>
                  </a:schemeClr>
                </a:solidFill>
              </a:endParaRPr>
            </a:p>
          </p:txBody>
        </p:sp>
        <p:sp>
          <p:nvSpPr>
            <p:cNvPr id="4" name="文本框 53"/>
            <p:cNvSpPr txBox="1"/>
            <p:nvPr/>
          </p:nvSpPr>
          <p:spPr>
            <a:xfrm>
              <a:off x="743585" y="2181763"/>
              <a:ext cx="740410" cy="337185"/>
            </a:xfrm>
            <a:prstGeom prst="rect">
              <a:avLst/>
            </a:prstGeom>
            <a:noFill/>
          </p:spPr>
          <p:txBody>
            <a:bodyPr wrap="square">
              <a:spAutoFit/>
            </a:bodyPr>
            <a:lstStyle/>
            <a:p>
              <a:pPr algn="ctr" defTabSz="457200"/>
              <a:r>
                <a:rPr lang="zh-CN" altLang="en-US" sz="1600" b="1">
                  <a:solidFill>
                    <a:schemeClr val="accent1">
                      <a:lumMod val="75000"/>
                    </a:schemeClr>
                  </a:solidFill>
                  <a:latin typeface="微软雅黑" panose="020B0503020204020204" pitchFamily="34" charset="-122"/>
                  <a:ea typeface="微软雅黑" panose="020B0503020204020204" pitchFamily="34" charset="-122"/>
                </a:rPr>
                <a:t>单聊</a:t>
              </a:r>
              <a:endParaRPr lang="zh-CN" altLang="en-US" sz="16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5" name="PA-剪去对角的矩形 12"/>
            <p:cNvSpPr/>
            <p:nvPr>
              <p:custDataLst>
                <p:tags r:id="rId19"/>
              </p:custDataLst>
            </p:nvPr>
          </p:nvSpPr>
          <p:spPr>
            <a:xfrm>
              <a:off x="1717675" y="2104293"/>
              <a:ext cx="1464310" cy="467995"/>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r"/>
              <a:endParaRPr lang="zh-CN" altLang="en-US" sz="1600" dirty="0">
                <a:solidFill>
                  <a:schemeClr val="tx1">
                    <a:lumMod val="75000"/>
                    <a:lumOff val="25000"/>
                  </a:schemeClr>
                </a:solidFill>
              </a:endParaRPr>
            </a:p>
          </p:txBody>
        </p:sp>
        <p:sp>
          <p:nvSpPr>
            <p:cNvPr id="6" name="文本框 100"/>
            <p:cNvSpPr txBox="1"/>
            <p:nvPr/>
          </p:nvSpPr>
          <p:spPr>
            <a:xfrm>
              <a:off x="1853565" y="2181763"/>
              <a:ext cx="1056640" cy="337185"/>
            </a:xfrm>
            <a:prstGeom prst="rect">
              <a:avLst/>
            </a:prstGeom>
            <a:noFill/>
          </p:spPr>
          <p:txBody>
            <a:bodyPr wrap="square">
              <a:spAutoFit/>
            </a:bodyPr>
            <a:lstStyle/>
            <a:p>
              <a:pPr algn="ctr" defTabSz="457200"/>
              <a:r>
                <a:rPr lang="zh-CN" altLang="en-US" sz="1600" b="1">
                  <a:solidFill>
                    <a:schemeClr val="accent1">
                      <a:lumMod val="75000"/>
                    </a:schemeClr>
                  </a:solidFill>
                  <a:latin typeface="微软雅黑" panose="020B0503020204020204" pitchFamily="34" charset="-122"/>
                  <a:ea typeface="微软雅黑" panose="020B0503020204020204" pitchFamily="34" charset="-122"/>
                </a:rPr>
                <a:t>群聊</a:t>
              </a:r>
              <a:endParaRPr lang="zh-CN" altLang="en-US" sz="16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69" name="PA-剪去对角的矩形 12"/>
            <p:cNvSpPr/>
            <p:nvPr>
              <p:custDataLst>
                <p:tags r:id="rId20"/>
              </p:custDataLst>
            </p:nvPr>
          </p:nvSpPr>
          <p:spPr>
            <a:xfrm>
              <a:off x="3294380" y="2104387"/>
              <a:ext cx="1207770" cy="468000"/>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r"/>
              <a:endParaRPr lang="zh-CN" altLang="en-US" sz="1600" dirty="0">
                <a:solidFill>
                  <a:schemeClr val="tx1">
                    <a:lumMod val="75000"/>
                    <a:lumOff val="25000"/>
                  </a:schemeClr>
                </a:solidFill>
              </a:endParaRPr>
            </a:p>
          </p:txBody>
        </p:sp>
        <p:sp>
          <p:nvSpPr>
            <p:cNvPr id="7" name="文本框 103"/>
            <p:cNvSpPr txBox="1"/>
            <p:nvPr/>
          </p:nvSpPr>
          <p:spPr>
            <a:xfrm>
              <a:off x="3294380" y="2181860"/>
              <a:ext cx="1207770" cy="337185"/>
            </a:xfrm>
            <a:prstGeom prst="rect">
              <a:avLst/>
            </a:prstGeom>
            <a:noFill/>
          </p:spPr>
          <p:txBody>
            <a:bodyPr wrap="square">
              <a:spAutoFit/>
            </a:bodyPr>
            <a:lstStyle/>
            <a:p>
              <a:pPr algn="ctr" defTabSz="457200"/>
              <a:r>
                <a:rPr lang="zh-CN" altLang="en-US" sz="1600" b="1">
                  <a:solidFill>
                    <a:schemeClr val="accent1">
                      <a:lumMod val="75000"/>
                    </a:schemeClr>
                  </a:solidFill>
                  <a:latin typeface="微软雅黑" panose="020B0503020204020204" pitchFamily="34" charset="-122"/>
                  <a:ea typeface="微软雅黑" panose="020B0503020204020204" pitchFamily="34" charset="-122"/>
                </a:rPr>
                <a:t>文件传输</a:t>
              </a:r>
              <a:endParaRPr lang="zh-CN" altLang="en-US" sz="16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71" name="PA-剪去对角的矩形 12"/>
            <p:cNvSpPr/>
            <p:nvPr>
              <p:custDataLst>
                <p:tags r:id="rId21"/>
              </p:custDataLst>
            </p:nvPr>
          </p:nvSpPr>
          <p:spPr>
            <a:xfrm>
              <a:off x="1718310" y="2758343"/>
              <a:ext cx="1451610" cy="467995"/>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r"/>
              <a:endParaRPr lang="zh-CN" altLang="en-US" sz="1600" dirty="0">
                <a:solidFill>
                  <a:schemeClr val="tx1">
                    <a:lumMod val="75000"/>
                    <a:lumOff val="25000"/>
                  </a:schemeClr>
                </a:solidFill>
              </a:endParaRPr>
            </a:p>
          </p:txBody>
        </p:sp>
        <p:sp>
          <p:nvSpPr>
            <p:cNvPr id="72" name="文本框 106"/>
            <p:cNvSpPr txBox="1"/>
            <p:nvPr/>
          </p:nvSpPr>
          <p:spPr>
            <a:xfrm>
              <a:off x="1717675" y="2838988"/>
              <a:ext cx="1328420" cy="337185"/>
            </a:xfrm>
            <a:prstGeom prst="rect">
              <a:avLst/>
            </a:prstGeom>
            <a:noFill/>
          </p:spPr>
          <p:txBody>
            <a:bodyPr wrap="square">
              <a:spAutoFit/>
            </a:bodyPr>
            <a:lstStyle/>
            <a:p>
              <a:pPr algn="ctr" defTabSz="457200"/>
              <a:r>
                <a:rPr lang="zh-CN" altLang="en-US" sz="1600" b="1">
                  <a:solidFill>
                    <a:schemeClr val="accent1">
                      <a:lumMod val="75000"/>
                    </a:schemeClr>
                  </a:solidFill>
                  <a:latin typeface="微软雅黑" panose="020B0503020204020204" pitchFamily="34" charset="-122"/>
                  <a:ea typeface="微软雅黑" panose="020B0503020204020204" pitchFamily="34" charset="-122"/>
                </a:rPr>
                <a:t>图片发送</a:t>
              </a:r>
            </a:p>
          </p:txBody>
        </p:sp>
        <p:sp>
          <p:nvSpPr>
            <p:cNvPr id="73" name="PA-剪去对角的矩形 12"/>
            <p:cNvSpPr/>
            <p:nvPr>
              <p:custDataLst>
                <p:tags r:id="rId22"/>
              </p:custDataLst>
            </p:nvPr>
          </p:nvSpPr>
          <p:spPr>
            <a:xfrm>
              <a:off x="646430" y="2758343"/>
              <a:ext cx="877570" cy="467995"/>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r"/>
              <a:endParaRPr lang="zh-CN" altLang="en-US" sz="1600" dirty="0">
                <a:solidFill>
                  <a:schemeClr val="tx1">
                    <a:lumMod val="75000"/>
                    <a:lumOff val="25000"/>
                  </a:schemeClr>
                </a:solidFill>
              </a:endParaRPr>
            </a:p>
          </p:txBody>
        </p:sp>
        <p:sp>
          <p:nvSpPr>
            <p:cNvPr id="74" name="文本框 109"/>
            <p:cNvSpPr txBox="1"/>
            <p:nvPr/>
          </p:nvSpPr>
          <p:spPr>
            <a:xfrm>
              <a:off x="742950" y="2838988"/>
              <a:ext cx="741045" cy="337185"/>
            </a:xfrm>
            <a:prstGeom prst="rect">
              <a:avLst/>
            </a:prstGeom>
            <a:noFill/>
          </p:spPr>
          <p:txBody>
            <a:bodyPr wrap="square">
              <a:spAutoFit/>
            </a:bodyPr>
            <a:lstStyle/>
            <a:p>
              <a:pPr algn="ctr" defTabSz="457200"/>
              <a:r>
                <a:rPr lang="zh-CN" altLang="en-US" sz="1600" b="1">
                  <a:solidFill>
                    <a:schemeClr val="accent1">
                      <a:lumMod val="75000"/>
                    </a:schemeClr>
                  </a:solidFill>
                  <a:latin typeface="微软雅黑" panose="020B0503020204020204" pitchFamily="34" charset="-122"/>
                  <a:ea typeface="微软雅黑" panose="020B0503020204020204" pitchFamily="34" charset="-122"/>
                </a:rPr>
                <a:t>位置</a:t>
              </a:r>
            </a:p>
          </p:txBody>
        </p:sp>
        <p:sp>
          <p:nvSpPr>
            <p:cNvPr id="75" name="PA-剪去对角的矩形 12"/>
            <p:cNvSpPr/>
            <p:nvPr>
              <p:custDataLst>
                <p:tags r:id="rId23"/>
              </p:custDataLst>
            </p:nvPr>
          </p:nvSpPr>
          <p:spPr>
            <a:xfrm>
              <a:off x="3286760" y="2758437"/>
              <a:ext cx="1207770" cy="468000"/>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r"/>
              <a:endParaRPr lang="zh-CN" altLang="en-US" sz="1600" dirty="0">
                <a:solidFill>
                  <a:schemeClr val="tx1">
                    <a:lumMod val="75000"/>
                    <a:lumOff val="25000"/>
                  </a:schemeClr>
                </a:solidFill>
              </a:endParaRPr>
            </a:p>
          </p:txBody>
        </p:sp>
        <p:sp>
          <p:nvSpPr>
            <p:cNvPr id="76" name="文本框 112"/>
            <p:cNvSpPr txBox="1"/>
            <p:nvPr/>
          </p:nvSpPr>
          <p:spPr>
            <a:xfrm>
              <a:off x="3334385" y="2838988"/>
              <a:ext cx="1062990" cy="337185"/>
            </a:xfrm>
            <a:prstGeom prst="rect">
              <a:avLst/>
            </a:prstGeom>
            <a:noFill/>
          </p:spPr>
          <p:txBody>
            <a:bodyPr wrap="square">
              <a:spAutoFit/>
            </a:bodyPr>
            <a:lstStyle/>
            <a:p>
              <a:pPr algn="ctr" defTabSz="457200"/>
              <a:r>
                <a:rPr lang="zh-CN" altLang="en-US" sz="1600" b="1">
                  <a:solidFill>
                    <a:schemeClr val="accent1">
                      <a:lumMod val="75000"/>
                    </a:schemeClr>
                  </a:solidFill>
                  <a:latin typeface="微软雅黑" panose="020B0503020204020204" pitchFamily="34" charset="-122"/>
                  <a:ea typeface="微软雅黑" panose="020B0503020204020204" pitchFamily="34" charset="-122"/>
                </a:rPr>
                <a:t>视频通话</a:t>
              </a:r>
            </a:p>
          </p:txBody>
        </p:sp>
        <p:grpSp>
          <p:nvGrpSpPr>
            <p:cNvPr id="8" name="组合 7"/>
            <p:cNvGrpSpPr/>
            <p:nvPr/>
          </p:nvGrpSpPr>
          <p:grpSpPr>
            <a:xfrm>
              <a:off x="892323" y="1393236"/>
              <a:ext cx="1506845" cy="369332"/>
              <a:chOff x="781145" y="1201070"/>
              <a:chExt cx="1328496" cy="412352"/>
            </a:xfrm>
          </p:grpSpPr>
          <p:sp>
            <p:nvSpPr>
              <p:cNvPr id="9" name="文本框 48"/>
              <p:cNvSpPr txBox="1"/>
              <p:nvPr/>
            </p:nvSpPr>
            <p:spPr>
              <a:xfrm>
                <a:off x="921945" y="1201070"/>
                <a:ext cx="1187696" cy="412352"/>
              </a:xfrm>
              <a:prstGeom prst="rect">
                <a:avLst/>
              </a:prstGeom>
              <a:noFill/>
            </p:spPr>
            <p:txBody>
              <a:bodyPr wrap="square">
                <a:spAutoFit/>
              </a:bodyPr>
              <a:lstStyle/>
              <a:p>
                <a:pPr defTabSz="914400"/>
                <a:r>
                  <a:rPr lang="zh-CN" altLang="en-US"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消  息</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0" name="iconfont-10342-5064103"/>
              <p:cNvSpPr>
                <a:spLocks noChangeAspect="1"/>
              </p:cNvSpPr>
              <p:nvPr/>
            </p:nvSpPr>
            <p:spPr bwMode="auto">
              <a:xfrm>
                <a:off x="781145" y="1231971"/>
                <a:ext cx="279876" cy="281232"/>
              </a:xfrm>
              <a:custGeom>
                <a:avLst/>
                <a:gdLst>
                  <a:gd name="T0" fmla="*/ 8600 w 8600"/>
                  <a:gd name="T1" fmla="*/ 4920 h 8640"/>
                  <a:gd name="T2" fmla="*/ 4840 w 8600"/>
                  <a:gd name="T3" fmla="*/ 1720 h 8640"/>
                  <a:gd name="T4" fmla="*/ 3760 w 8600"/>
                  <a:gd name="T5" fmla="*/ 1720 h 8640"/>
                  <a:gd name="T6" fmla="*/ 0 w 8600"/>
                  <a:gd name="T7" fmla="*/ 4920 h 8640"/>
                  <a:gd name="T8" fmla="*/ 0 w 8600"/>
                  <a:gd name="T9" fmla="*/ 3640 h 8640"/>
                  <a:gd name="T10" fmla="*/ 3800 w 8600"/>
                  <a:gd name="T11" fmla="*/ 280 h 8640"/>
                  <a:gd name="T12" fmla="*/ 4800 w 8600"/>
                  <a:gd name="T13" fmla="*/ 280 h 8640"/>
                  <a:gd name="T14" fmla="*/ 8600 w 8600"/>
                  <a:gd name="T15" fmla="*/ 3640 h 8640"/>
                  <a:gd name="T16" fmla="*/ 8600 w 8600"/>
                  <a:gd name="T17" fmla="*/ 4920 h 8640"/>
                  <a:gd name="T18" fmla="*/ 7520 w 8600"/>
                  <a:gd name="T19" fmla="*/ 4920 h 8640"/>
                  <a:gd name="T20" fmla="*/ 7520 w 8600"/>
                  <a:gd name="T21" fmla="*/ 8120 h 8640"/>
                  <a:gd name="T22" fmla="*/ 6640 w 8600"/>
                  <a:gd name="T23" fmla="*/ 8640 h 8640"/>
                  <a:gd name="T24" fmla="*/ 5360 w 8600"/>
                  <a:gd name="T25" fmla="*/ 8640 h 8640"/>
                  <a:gd name="T26" fmla="*/ 5360 w 8600"/>
                  <a:gd name="T27" fmla="*/ 7560 h 8640"/>
                  <a:gd name="T28" fmla="*/ 4840 w 8600"/>
                  <a:gd name="T29" fmla="*/ 7040 h 8640"/>
                  <a:gd name="T30" fmla="*/ 3760 w 8600"/>
                  <a:gd name="T31" fmla="*/ 7040 h 8640"/>
                  <a:gd name="T32" fmla="*/ 3240 w 8600"/>
                  <a:gd name="T33" fmla="*/ 7560 h 8640"/>
                  <a:gd name="T34" fmla="*/ 3240 w 8600"/>
                  <a:gd name="T35" fmla="*/ 8640 h 8640"/>
                  <a:gd name="T36" fmla="*/ 1960 w 8600"/>
                  <a:gd name="T37" fmla="*/ 8640 h 8640"/>
                  <a:gd name="T38" fmla="*/ 1080 w 8600"/>
                  <a:gd name="T39" fmla="*/ 8120 h 8640"/>
                  <a:gd name="T40" fmla="*/ 1080 w 8600"/>
                  <a:gd name="T41" fmla="*/ 4920 h 8640"/>
                  <a:gd name="T42" fmla="*/ 4280 w 8600"/>
                  <a:gd name="T43" fmla="*/ 2240 h 8640"/>
                  <a:gd name="T44" fmla="*/ 7520 w 8600"/>
                  <a:gd name="T45" fmla="*/ 492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00" h="8640">
                    <a:moveTo>
                      <a:pt x="8600" y="4920"/>
                    </a:moveTo>
                    <a:lnTo>
                      <a:pt x="4840" y="1720"/>
                    </a:lnTo>
                    <a:cubicBezTo>
                      <a:pt x="4560" y="1440"/>
                      <a:pt x="4040" y="1440"/>
                      <a:pt x="3760" y="1720"/>
                    </a:cubicBezTo>
                    <a:lnTo>
                      <a:pt x="0" y="4920"/>
                    </a:lnTo>
                    <a:lnTo>
                      <a:pt x="0" y="3640"/>
                    </a:lnTo>
                    <a:lnTo>
                      <a:pt x="3800" y="280"/>
                    </a:lnTo>
                    <a:cubicBezTo>
                      <a:pt x="4080" y="0"/>
                      <a:pt x="4520" y="0"/>
                      <a:pt x="4800" y="280"/>
                    </a:cubicBezTo>
                    <a:lnTo>
                      <a:pt x="8600" y="3640"/>
                    </a:lnTo>
                    <a:lnTo>
                      <a:pt x="8600" y="4920"/>
                    </a:lnTo>
                    <a:close/>
                    <a:moveTo>
                      <a:pt x="7520" y="4920"/>
                    </a:moveTo>
                    <a:lnTo>
                      <a:pt x="7520" y="8120"/>
                    </a:lnTo>
                    <a:cubicBezTo>
                      <a:pt x="7520" y="8560"/>
                      <a:pt x="7080" y="8640"/>
                      <a:pt x="6640" y="8640"/>
                    </a:cubicBezTo>
                    <a:lnTo>
                      <a:pt x="5360" y="8640"/>
                    </a:lnTo>
                    <a:lnTo>
                      <a:pt x="5360" y="7560"/>
                    </a:lnTo>
                    <a:cubicBezTo>
                      <a:pt x="5360" y="7360"/>
                      <a:pt x="5040" y="7040"/>
                      <a:pt x="4840" y="7040"/>
                    </a:cubicBezTo>
                    <a:lnTo>
                      <a:pt x="3760" y="7040"/>
                    </a:lnTo>
                    <a:cubicBezTo>
                      <a:pt x="3560" y="7040"/>
                      <a:pt x="3240" y="7360"/>
                      <a:pt x="3240" y="7560"/>
                    </a:cubicBezTo>
                    <a:lnTo>
                      <a:pt x="3240" y="8640"/>
                    </a:lnTo>
                    <a:lnTo>
                      <a:pt x="1960" y="8640"/>
                    </a:lnTo>
                    <a:cubicBezTo>
                      <a:pt x="1520" y="8640"/>
                      <a:pt x="1080" y="8520"/>
                      <a:pt x="1080" y="8120"/>
                    </a:cubicBezTo>
                    <a:lnTo>
                      <a:pt x="1080" y="4920"/>
                    </a:lnTo>
                    <a:lnTo>
                      <a:pt x="4280" y="2240"/>
                    </a:lnTo>
                    <a:lnTo>
                      <a:pt x="7520" y="4920"/>
                    </a:lnTo>
                    <a:close/>
                  </a:path>
                </a:pathLst>
              </a:custGeom>
              <a:solidFill>
                <a:schemeClr val="bg1"/>
              </a:solidFill>
              <a:ln>
                <a:noFill/>
              </a:ln>
            </p:spPr>
          </p:sp>
        </p:grpSp>
        <p:sp>
          <p:nvSpPr>
            <p:cNvPr id="10" name="平行四边形 9"/>
            <p:cNvSpPr/>
            <p:nvPr/>
          </p:nvSpPr>
          <p:spPr>
            <a:xfrm flipH="1">
              <a:off x="2059931" y="1630191"/>
              <a:ext cx="2295240" cy="150281"/>
            </a:xfrm>
            <a:prstGeom prst="parallelogram">
              <a:avLst/>
            </a:prstGeom>
            <a:gradFill>
              <a:gsLst>
                <a:gs pos="94000">
                  <a:schemeClr val="accent1">
                    <a:lumMod val="60000"/>
                    <a:lumOff val="40000"/>
                  </a:schemeClr>
                </a:gs>
                <a:gs pos="34000">
                  <a:srgbClr val="97CEFF">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 name="组合 80"/>
          <p:cNvGrpSpPr/>
          <p:nvPr/>
        </p:nvGrpSpPr>
        <p:grpSpPr>
          <a:xfrm>
            <a:off x="7665955" y="4678543"/>
            <a:ext cx="4058764" cy="1204443"/>
            <a:chOff x="7599836" y="4221409"/>
            <a:chExt cx="4058764" cy="1204443"/>
          </a:xfrm>
        </p:grpSpPr>
        <p:sp>
          <p:nvSpPr>
            <p:cNvPr id="82" name="平行四边形 81"/>
            <p:cNvSpPr/>
            <p:nvPr/>
          </p:nvSpPr>
          <p:spPr>
            <a:xfrm flipH="1">
              <a:off x="7599836" y="4221409"/>
              <a:ext cx="3750913" cy="467117"/>
            </a:xfrm>
            <a:prstGeom prst="parallelogram">
              <a:avLst/>
            </a:prstGeom>
            <a:gradFill>
              <a:gsLst>
                <a:gs pos="76000">
                  <a:srgbClr val="0069BD"/>
                </a:gs>
                <a:gs pos="43000">
                  <a:srgbClr val="02A0EC">
                    <a:alpha val="0"/>
                  </a:srgb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PA-剪去对角的矩形 12"/>
            <p:cNvSpPr/>
            <p:nvPr>
              <p:custDataLst>
                <p:tags r:id="rId15"/>
              </p:custDataLst>
            </p:nvPr>
          </p:nvSpPr>
          <p:spPr>
            <a:xfrm>
              <a:off x="7720965" y="4957852"/>
              <a:ext cx="1207770" cy="468000"/>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r"/>
              <a:endParaRPr lang="zh-CN" altLang="en-US" sz="1600" dirty="0">
                <a:solidFill>
                  <a:schemeClr val="tx1">
                    <a:lumMod val="75000"/>
                    <a:lumOff val="25000"/>
                  </a:schemeClr>
                </a:solidFill>
              </a:endParaRPr>
            </a:p>
          </p:txBody>
        </p:sp>
        <p:sp>
          <p:nvSpPr>
            <p:cNvPr id="84" name="文本框 196"/>
            <p:cNvSpPr txBox="1"/>
            <p:nvPr/>
          </p:nvSpPr>
          <p:spPr>
            <a:xfrm>
              <a:off x="7729220" y="5054057"/>
              <a:ext cx="1199515" cy="337185"/>
            </a:xfrm>
            <a:prstGeom prst="rect">
              <a:avLst/>
            </a:prstGeom>
            <a:noFill/>
          </p:spPr>
          <p:txBody>
            <a:bodyPr wrap="square">
              <a:spAutoFit/>
            </a:bodyPr>
            <a:lstStyle/>
            <a:p>
              <a:pPr algn="ctr" defTabSz="457200"/>
              <a:r>
                <a:rPr lang="zh-CN" altLang="en-US" sz="1600" b="1">
                  <a:solidFill>
                    <a:schemeClr val="accent1">
                      <a:lumMod val="75000"/>
                    </a:schemeClr>
                  </a:solidFill>
                  <a:latin typeface="微软雅黑" panose="020B0503020204020204" pitchFamily="34" charset="-122"/>
                  <a:ea typeface="微软雅黑" panose="020B0503020204020204" pitchFamily="34" charset="-122"/>
                </a:rPr>
                <a:t>个人信息</a:t>
              </a:r>
            </a:p>
          </p:txBody>
        </p:sp>
        <p:sp>
          <p:nvSpPr>
            <p:cNvPr id="85" name="PA-剪去对角的矩形 12"/>
            <p:cNvSpPr/>
            <p:nvPr>
              <p:custDataLst>
                <p:tags r:id="rId16"/>
              </p:custDataLst>
            </p:nvPr>
          </p:nvSpPr>
          <p:spPr>
            <a:xfrm>
              <a:off x="9060180" y="4957852"/>
              <a:ext cx="1207770" cy="468000"/>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r"/>
              <a:endParaRPr lang="zh-CN" altLang="en-US" sz="1600" dirty="0">
                <a:solidFill>
                  <a:schemeClr val="tx1">
                    <a:lumMod val="75000"/>
                    <a:lumOff val="25000"/>
                  </a:schemeClr>
                </a:solidFill>
              </a:endParaRPr>
            </a:p>
          </p:txBody>
        </p:sp>
        <p:sp>
          <p:nvSpPr>
            <p:cNvPr id="86" name="文本框 192"/>
            <p:cNvSpPr txBox="1"/>
            <p:nvPr/>
          </p:nvSpPr>
          <p:spPr>
            <a:xfrm>
              <a:off x="9060180" y="5054057"/>
              <a:ext cx="1207770" cy="337185"/>
            </a:xfrm>
            <a:prstGeom prst="rect">
              <a:avLst/>
            </a:prstGeom>
            <a:noFill/>
          </p:spPr>
          <p:txBody>
            <a:bodyPr wrap="square">
              <a:spAutoFit/>
            </a:bodyPr>
            <a:lstStyle/>
            <a:p>
              <a:pPr algn="ctr" defTabSz="457200"/>
              <a:r>
                <a:rPr lang="zh-CN" altLang="en-US" sz="1600" b="1">
                  <a:solidFill>
                    <a:schemeClr val="accent1">
                      <a:lumMod val="75000"/>
                    </a:schemeClr>
                  </a:solidFill>
                  <a:latin typeface="微软雅黑" panose="020B0503020204020204" pitchFamily="34" charset="-122"/>
                  <a:ea typeface="微软雅黑" panose="020B0503020204020204" pitchFamily="34" charset="-122"/>
                </a:rPr>
                <a:t>收藏</a:t>
              </a:r>
              <a:endParaRPr lang="zh-CN" altLang="en-US" sz="1600" b="1" dirty="0">
                <a:solidFill>
                  <a:schemeClr val="accent1">
                    <a:lumMod val="75000"/>
                  </a:schemeClr>
                </a:solidFill>
                <a:latin typeface="微软雅黑" panose="020B0503020204020204" pitchFamily="34" charset="-122"/>
                <a:ea typeface="微软雅黑" panose="020B0503020204020204" pitchFamily="34" charset="-122"/>
              </a:endParaRPr>
            </a:p>
          </p:txBody>
        </p:sp>
        <p:grpSp>
          <p:nvGrpSpPr>
            <p:cNvPr id="87" name="Group 175"/>
            <p:cNvGrpSpPr/>
            <p:nvPr/>
          </p:nvGrpSpPr>
          <p:grpSpPr>
            <a:xfrm>
              <a:off x="7840617" y="4289495"/>
              <a:ext cx="1185276" cy="369332"/>
              <a:chOff x="786301" y="1201072"/>
              <a:chExt cx="1323337" cy="412353"/>
            </a:xfrm>
          </p:grpSpPr>
          <p:sp>
            <p:nvSpPr>
              <p:cNvPr id="91" name="文本框 177"/>
              <p:cNvSpPr txBox="1"/>
              <p:nvPr/>
            </p:nvSpPr>
            <p:spPr>
              <a:xfrm>
                <a:off x="921943" y="1201072"/>
                <a:ext cx="1187695" cy="41235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我  的</a:t>
                </a:r>
              </a:p>
            </p:txBody>
          </p:sp>
          <p:sp>
            <p:nvSpPr>
              <p:cNvPr id="92" name="iconfont-10342-5064103"/>
              <p:cNvSpPr>
                <a:spLocks noChangeAspect="1"/>
              </p:cNvSpPr>
              <p:nvPr/>
            </p:nvSpPr>
            <p:spPr bwMode="auto">
              <a:xfrm>
                <a:off x="786301" y="1231971"/>
                <a:ext cx="269562" cy="281232"/>
              </a:xfrm>
              <a:custGeom>
                <a:avLst/>
                <a:gdLst>
                  <a:gd name="T0" fmla="*/ 4403 w 8806"/>
                  <a:gd name="T1" fmla="*/ 5971 h 9186"/>
                  <a:gd name="T2" fmla="*/ 8762 w 8806"/>
                  <a:gd name="T3" fmla="*/ 8732 h 9186"/>
                  <a:gd name="T4" fmla="*/ 8362 w 8806"/>
                  <a:gd name="T5" fmla="*/ 9186 h 9186"/>
                  <a:gd name="T6" fmla="*/ 444 w 8806"/>
                  <a:gd name="T7" fmla="*/ 9186 h 9186"/>
                  <a:gd name="T8" fmla="*/ 44 w 8806"/>
                  <a:gd name="T9" fmla="*/ 8732 h 9186"/>
                  <a:gd name="T10" fmla="*/ 4403 w 8806"/>
                  <a:gd name="T11" fmla="*/ 5971 h 9186"/>
                  <a:gd name="T12" fmla="*/ 4402 w 8806"/>
                  <a:gd name="T13" fmla="*/ 0 h 9186"/>
                  <a:gd name="T14" fmla="*/ 7158 w 8806"/>
                  <a:gd name="T15" fmla="*/ 0 h 9186"/>
                  <a:gd name="T16" fmla="*/ 7158 w 8806"/>
                  <a:gd name="T17" fmla="*/ 2756 h 9186"/>
                  <a:gd name="T18" fmla="*/ 4402 w 8806"/>
                  <a:gd name="T19" fmla="*/ 5512 h 9186"/>
                  <a:gd name="T20" fmla="*/ 1646 w 8806"/>
                  <a:gd name="T21" fmla="*/ 2756 h 9186"/>
                  <a:gd name="T22" fmla="*/ 4402 w 8806"/>
                  <a:gd name="T23" fmla="*/ 0 h 9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06" h="9186">
                    <a:moveTo>
                      <a:pt x="4403" y="5971"/>
                    </a:moveTo>
                    <a:cubicBezTo>
                      <a:pt x="8806" y="5971"/>
                      <a:pt x="8762" y="8732"/>
                      <a:pt x="8762" y="8732"/>
                    </a:cubicBezTo>
                    <a:cubicBezTo>
                      <a:pt x="8795" y="8983"/>
                      <a:pt x="8616" y="9186"/>
                      <a:pt x="8362" y="9186"/>
                    </a:cubicBezTo>
                    <a:lnTo>
                      <a:pt x="444" y="9186"/>
                    </a:lnTo>
                    <a:cubicBezTo>
                      <a:pt x="190" y="9186"/>
                      <a:pt x="1" y="8980"/>
                      <a:pt x="44" y="8732"/>
                    </a:cubicBezTo>
                    <a:cubicBezTo>
                      <a:pt x="44" y="8732"/>
                      <a:pt x="0" y="5971"/>
                      <a:pt x="4403" y="5971"/>
                    </a:cubicBezTo>
                    <a:close/>
                    <a:moveTo>
                      <a:pt x="4402" y="0"/>
                    </a:moveTo>
                    <a:lnTo>
                      <a:pt x="7158" y="0"/>
                    </a:lnTo>
                    <a:lnTo>
                      <a:pt x="7158" y="2756"/>
                    </a:lnTo>
                    <a:cubicBezTo>
                      <a:pt x="7158" y="4278"/>
                      <a:pt x="5924" y="5512"/>
                      <a:pt x="4402" y="5512"/>
                    </a:cubicBezTo>
                    <a:cubicBezTo>
                      <a:pt x="2880" y="5512"/>
                      <a:pt x="1646" y="4278"/>
                      <a:pt x="1646" y="2756"/>
                    </a:cubicBezTo>
                    <a:cubicBezTo>
                      <a:pt x="1646" y="1234"/>
                      <a:pt x="2880" y="0"/>
                      <a:pt x="4402" y="0"/>
                    </a:cubicBezTo>
                    <a:close/>
                  </a:path>
                </a:pathLst>
              </a:custGeom>
              <a:solidFill>
                <a:schemeClr val="bg1"/>
              </a:solidFill>
              <a:ln>
                <a:noFill/>
              </a:ln>
            </p:spPr>
            <p:txBody>
              <a:bodyPr/>
              <a:lstStyle/>
              <a:p>
                <a:endParaRPr lang="zh-CN" altLang="en-US"/>
              </a:p>
            </p:txBody>
          </p:sp>
        </p:grpSp>
        <p:sp>
          <p:nvSpPr>
            <p:cNvPr id="88" name="平行四边形 87"/>
            <p:cNvSpPr/>
            <p:nvPr/>
          </p:nvSpPr>
          <p:spPr>
            <a:xfrm flipH="1">
              <a:off x="9005915" y="4526452"/>
              <a:ext cx="2295240" cy="150281"/>
            </a:xfrm>
            <a:prstGeom prst="parallelogram">
              <a:avLst/>
            </a:prstGeom>
            <a:gradFill>
              <a:gsLst>
                <a:gs pos="94000">
                  <a:srgbClr val="97CEFF">
                    <a:alpha val="50000"/>
                  </a:srgbClr>
                </a:gs>
                <a:gs pos="34000">
                  <a:srgbClr val="97CEFF">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PA-剪去对角的矩形 12"/>
            <p:cNvSpPr/>
            <p:nvPr>
              <p:custDataLst>
                <p:tags r:id="rId17"/>
              </p:custDataLst>
            </p:nvPr>
          </p:nvSpPr>
          <p:spPr>
            <a:xfrm>
              <a:off x="10450830" y="4957852"/>
              <a:ext cx="1207770" cy="468000"/>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r"/>
              <a:endParaRPr lang="zh-CN" altLang="en-US" sz="1600" dirty="0">
                <a:solidFill>
                  <a:schemeClr val="tx1">
                    <a:lumMod val="75000"/>
                    <a:lumOff val="25000"/>
                  </a:schemeClr>
                </a:solidFill>
              </a:endParaRPr>
            </a:p>
          </p:txBody>
        </p:sp>
        <p:sp>
          <p:nvSpPr>
            <p:cNvPr id="90" name="文本框 4"/>
            <p:cNvSpPr txBox="1"/>
            <p:nvPr/>
          </p:nvSpPr>
          <p:spPr>
            <a:xfrm>
              <a:off x="10488930" y="5054057"/>
              <a:ext cx="1169670" cy="337185"/>
            </a:xfrm>
            <a:prstGeom prst="rect">
              <a:avLst/>
            </a:prstGeom>
            <a:noFill/>
          </p:spPr>
          <p:txBody>
            <a:bodyPr wrap="square">
              <a:spAutoFit/>
            </a:bodyPr>
            <a:lstStyle/>
            <a:p>
              <a:pPr algn="ctr" defTabSz="457200"/>
              <a:r>
                <a:rPr lang="zh-CN" altLang="en-US" sz="1600" b="1">
                  <a:solidFill>
                    <a:schemeClr val="accent1">
                      <a:lumMod val="75000"/>
                    </a:schemeClr>
                  </a:solidFill>
                  <a:latin typeface="微软雅黑" panose="020B0503020204020204" pitchFamily="34" charset="-122"/>
                  <a:ea typeface="微软雅黑" panose="020B0503020204020204" pitchFamily="34" charset="-122"/>
                </a:rPr>
                <a:t>系统设置</a:t>
              </a:r>
              <a:endParaRPr lang="zh-CN" altLang="en-US" sz="1600" b="1" dirty="0">
                <a:solidFill>
                  <a:schemeClr val="accent1">
                    <a:lumMod val="75000"/>
                  </a:schemeClr>
                </a:solidFill>
                <a:latin typeface="微软雅黑" panose="020B0503020204020204" pitchFamily="34" charset="-122"/>
                <a:ea typeface="微软雅黑" panose="020B0503020204020204" pitchFamily="34" charset="-122"/>
              </a:endParaRPr>
            </a:p>
          </p:txBody>
        </p:sp>
      </p:grpSp>
      <p:grpSp>
        <p:nvGrpSpPr>
          <p:cNvPr id="108" name="组合 107"/>
          <p:cNvGrpSpPr/>
          <p:nvPr/>
        </p:nvGrpSpPr>
        <p:grpSpPr>
          <a:xfrm>
            <a:off x="7665955" y="3164682"/>
            <a:ext cx="4058764" cy="1204443"/>
            <a:chOff x="7599836" y="4221409"/>
            <a:chExt cx="4058764" cy="1204443"/>
          </a:xfrm>
        </p:grpSpPr>
        <p:sp>
          <p:nvSpPr>
            <p:cNvPr id="111" name="平行四边形 110"/>
            <p:cNvSpPr/>
            <p:nvPr/>
          </p:nvSpPr>
          <p:spPr>
            <a:xfrm flipH="1">
              <a:off x="7599836" y="4221409"/>
              <a:ext cx="3750913" cy="467117"/>
            </a:xfrm>
            <a:prstGeom prst="parallelogram">
              <a:avLst/>
            </a:prstGeom>
            <a:gradFill>
              <a:gsLst>
                <a:gs pos="76000">
                  <a:srgbClr val="0069BD"/>
                </a:gs>
                <a:gs pos="43000">
                  <a:srgbClr val="02A0EC">
                    <a:alpha val="0"/>
                  </a:srgb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PA-剪去对角的矩形 12"/>
            <p:cNvSpPr/>
            <p:nvPr>
              <p:custDataLst>
                <p:tags r:id="rId12"/>
              </p:custDataLst>
            </p:nvPr>
          </p:nvSpPr>
          <p:spPr>
            <a:xfrm>
              <a:off x="7720965" y="4957852"/>
              <a:ext cx="1207770" cy="468000"/>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r"/>
              <a:endParaRPr lang="zh-CN" altLang="en-US" sz="1600" dirty="0">
                <a:solidFill>
                  <a:schemeClr val="tx1">
                    <a:lumMod val="75000"/>
                    <a:lumOff val="25000"/>
                  </a:schemeClr>
                </a:solidFill>
              </a:endParaRPr>
            </a:p>
          </p:txBody>
        </p:sp>
        <p:sp>
          <p:nvSpPr>
            <p:cNvPr id="117" name="文本框 196"/>
            <p:cNvSpPr txBox="1"/>
            <p:nvPr/>
          </p:nvSpPr>
          <p:spPr>
            <a:xfrm>
              <a:off x="7729220" y="5054057"/>
              <a:ext cx="1199515" cy="337185"/>
            </a:xfrm>
            <a:prstGeom prst="rect">
              <a:avLst/>
            </a:prstGeom>
            <a:noFill/>
          </p:spPr>
          <p:txBody>
            <a:bodyPr wrap="square">
              <a:spAutoFit/>
            </a:bodyPr>
            <a:lstStyle/>
            <a:p>
              <a:pPr algn="ctr" defTabSz="457200"/>
              <a:r>
                <a:rPr lang="zh-CN" altLang="en-US" sz="1600" b="1">
                  <a:solidFill>
                    <a:schemeClr val="accent1">
                      <a:lumMod val="75000"/>
                    </a:schemeClr>
                  </a:solidFill>
                  <a:latin typeface="微软雅黑" panose="020B0503020204020204" pitchFamily="34" charset="-122"/>
                  <a:ea typeface="微软雅黑" panose="020B0503020204020204" pitchFamily="34" charset="-122"/>
                </a:rPr>
                <a:t>组织</a:t>
              </a:r>
              <a:endParaRPr lang="zh-CN" altLang="en-US" sz="16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19" name="PA-剪去对角的矩形 12"/>
            <p:cNvSpPr/>
            <p:nvPr>
              <p:custDataLst>
                <p:tags r:id="rId13"/>
              </p:custDataLst>
            </p:nvPr>
          </p:nvSpPr>
          <p:spPr>
            <a:xfrm>
              <a:off x="9060180" y="4957852"/>
              <a:ext cx="1207770" cy="468000"/>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r"/>
              <a:endParaRPr lang="zh-CN" altLang="en-US" sz="1600" dirty="0">
                <a:solidFill>
                  <a:schemeClr val="tx1">
                    <a:lumMod val="75000"/>
                    <a:lumOff val="25000"/>
                  </a:schemeClr>
                </a:solidFill>
              </a:endParaRPr>
            </a:p>
          </p:txBody>
        </p:sp>
        <p:sp>
          <p:nvSpPr>
            <p:cNvPr id="120" name="文本框 192"/>
            <p:cNvSpPr txBox="1"/>
            <p:nvPr/>
          </p:nvSpPr>
          <p:spPr>
            <a:xfrm>
              <a:off x="9060180" y="5054057"/>
              <a:ext cx="1207770" cy="337185"/>
            </a:xfrm>
            <a:prstGeom prst="rect">
              <a:avLst/>
            </a:prstGeom>
            <a:noFill/>
          </p:spPr>
          <p:txBody>
            <a:bodyPr wrap="square">
              <a:spAutoFit/>
            </a:bodyPr>
            <a:lstStyle/>
            <a:p>
              <a:pPr algn="ctr" defTabSz="457200"/>
              <a:r>
                <a:rPr lang="zh-CN" altLang="en-US" sz="1600" b="1">
                  <a:solidFill>
                    <a:schemeClr val="accent1">
                      <a:lumMod val="75000"/>
                    </a:schemeClr>
                  </a:solidFill>
                  <a:latin typeface="微软雅黑" panose="020B0503020204020204" pitchFamily="34" charset="-122"/>
                  <a:ea typeface="微软雅黑" panose="020B0503020204020204" pitchFamily="34" charset="-122"/>
                </a:rPr>
                <a:t>搜索</a:t>
              </a:r>
              <a:endParaRPr lang="zh-CN" altLang="en-US" sz="1600" b="1" dirty="0">
                <a:solidFill>
                  <a:schemeClr val="accent1">
                    <a:lumMod val="75000"/>
                  </a:schemeClr>
                </a:solidFill>
                <a:latin typeface="微软雅黑" panose="020B0503020204020204" pitchFamily="34" charset="-122"/>
                <a:ea typeface="微软雅黑" panose="020B0503020204020204" pitchFamily="34" charset="-122"/>
              </a:endParaRPr>
            </a:p>
          </p:txBody>
        </p:sp>
        <p:grpSp>
          <p:nvGrpSpPr>
            <p:cNvPr id="121" name="Group 175"/>
            <p:cNvGrpSpPr/>
            <p:nvPr/>
          </p:nvGrpSpPr>
          <p:grpSpPr>
            <a:xfrm>
              <a:off x="7840617" y="4289495"/>
              <a:ext cx="1185276" cy="369332"/>
              <a:chOff x="786301" y="1201072"/>
              <a:chExt cx="1323337" cy="412353"/>
            </a:xfrm>
          </p:grpSpPr>
          <p:sp>
            <p:nvSpPr>
              <p:cNvPr id="125" name="文本框 177"/>
              <p:cNvSpPr txBox="1"/>
              <p:nvPr/>
            </p:nvSpPr>
            <p:spPr>
              <a:xfrm>
                <a:off x="921943" y="1201072"/>
                <a:ext cx="1187695" cy="41235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r>
                  <a:rPr lang="zh-CN" altLang="en-US"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通讯录</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6" name="iconfont-10342-5064103"/>
              <p:cNvSpPr>
                <a:spLocks noChangeAspect="1"/>
              </p:cNvSpPr>
              <p:nvPr/>
            </p:nvSpPr>
            <p:spPr bwMode="auto">
              <a:xfrm>
                <a:off x="786301" y="1231971"/>
                <a:ext cx="269562" cy="281232"/>
              </a:xfrm>
              <a:custGeom>
                <a:avLst/>
                <a:gdLst>
                  <a:gd name="T0" fmla="*/ 4403 w 8806"/>
                  <a:gd name="T1" fmla="*/ 5971 h 9186"/>
                  <a:gd name="T2" fmla="*/ 8762 w 8806"/>
                  <a:gd name="T3" fmla="*/ 8732 h 9186"/>
                  <a:gd name="T4" fmla="*/ 8362 w 8806"/>
                  <a:gd name="T5" fmla="*/ 9186 h 9186"/>
                  <a:gd name="T6" fmla="*/ 444 w 8806"/>
                  <a:gd name="T7" fmla="*/ 9186 h 9186"/>
                  <a:gd name="T8" fmla="*/ 44 w 8806"/>
                  <a:gd name="T9" fmla="*/ 8732 h 9186"/>
                  <a:gd name="T10" fmla="*/ 4403 w 8806"/>
                  <a:gd name="T11" fmla="*/ 5971 h 9186"/>
                  <a:gd name="T12" fmla="*/ 4402 w 8806"/>
                  <a:gd name="T13" fmla="*/ 0 h 9186"/>
                  <a:gd name="T14" fmla="*/ 7158 w 8806"/>
                  <a:gd name="T15" fmla="*/ 0 h 9186"/>
                  <a:gd name="T16" fmla="*/ 7158 w 8806"/>
                  <a:gd name="T17" fmla="*/ 2756 h 9186"/>
                  <a:gd name="T18" fmla="*/ 4402 w 8806"/>
                  <a:gd name="T19" fmla="*/ 5512 h 9186"/>
                  <a:gd name="T20" fmla="*/ 1646 w 8806"/>
                  <a:gd name="T21" fmla="*/ 2756 h 9186"/>
                  <a:gd name="T22" fmla="*/ 4402 w 8806"/>
                  <a:gd name="T23" fmla="*/ 0 h 9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06" h="9186">
                    <a:moveTo>
                      <a:pt x="4403" y="5971"/>
                    </a:moveTo>
                    <a:cubicBezTo>
                      <a:pt x="8806" y="5971"/>
                      <a:pt x="8762" y="8732"/>
                      <a:pt x="8762" y="8732"/>
                    </a:cubicBezTo>
                    <a:cubicBezTo>
                      <a:pt x="8795" y="8983"/>
                      <a:pt x="8616" y="9186"/>
                      <a:pt x="8362" y="9186"/>
                    </a:cubicBezTo>
                    <a:lnTo>
                      <a:pt x="444" y="9186"/>
                    </a:lnTo>
                    <a:cubicBezTo>
                      <a:pt x="190" y="9186"/>
                      <a:pt x="1" y="8980"/>
                      <a:pt x="44" y="8732"/>
                    </a:cubicBezTo>
                    <a:cubicBezTo>
                      <a:pt x="44" y="8732"/>
                      <a:pt x="0" y="5971"/>
                      <a:pt x="4403" y="5971"/>
                    </a:cubicBezTo>
                    <a:close/>
                    <a:moveTo>
                      <a:pt x="4402" y="0"/>
                    </a:moveTo>
                    <a:lnTo>
                      <a:pt x="7158" y="0"/>
                    </a:lnTo>
                    <a:lnTo>
                      <a:pt x="7158" y="2756"/>
                    </a:lnTo>
                    <a:cubicBezTo>
                      <a:pt x="7158" y="4278"/>
                      <a:pt x="5924" y="5512"/>
                      <a:pt x="4402" y="5512"/>
                    </a:cubicBezTo>
                    <a:cubicBezTo>
                      <a:pt x="2880" y="5512"/>
                      <a:pt x="1646" y="4278"/>
                      <a:pt x="1646" y="2756"/>
                    </a:cubicBezTo>
                    <a:cubicBezTo>
                      <a:pt x="1646" y="1234"/>
                      <a:pt x="2880" y="0"/>
                      <a:pt x="4402" y="0"/>
                    </a:cubicBezTo>
                    <a:close/>
                  </a:path>
                </a:pathLst>
              </a:custGeom>
              <a:solidFill>
                <a:schemeClr val="bg1"/>
              </a:solidFill>
              <a:ln>
                <a:noFill/>
              </a:ln>
            </p:spPr>
            <p:txBody>
              <a:bodyPr/>
              <a:lstStyle/>
              <a:p>
                <a:endParaRPr lang="zh-CN" altLang="en-US"/>
              </a:p>
            </p:txBody>
          </p:sp>
        </p:grpSp>
        <p:sp>
          <p:nvSpPr>
            <p:cNvPr id="122" name="平行四边形 121"/>
            <p:cNvSpPr/>
            <p:nvPr/>
          </p:nvSpPr>
          <p:spPr>
            <a:xfrm flipH="1">
              <a:off x="9005915" y="4526452"/>
              <a:ext cx="2295240" cy="150281"/>
            </a:xfrm>
            <a:prstGeom prst="parallelogram">
              <a:avLst/>
            </a:prstGeom>
            <a:gradFill>
              <a:gsLst>
                <a:gs pos="94000">
                  <a:srgbClr val="97CEFF">
                    <a:alpha val="50000"/>
                  </a:srgbClr>
                </a:gs>
                <a:gs pos="34000">
                  <a:srgbClr val="97CEFF">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PA-剪去对角的矩形 12"/>
            <p:cNvSpPr/>
            <p:nvPr>
              <p:custDataLst>
                <p:tags r:id="rId14"/>
              </p:custDataLst>
            </p:nvPr>
          </p:nvSpPr>
          <p:spPr>
            <a:xfrm>
              <a:off x="10450830" y="4957852"/>
              <a:ext cx="1207770" cy="468000"/>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r"/>
              <a:endParaRPr lang="zh-CN" altLang="en-US" sz="1600" dirty="0">
                <a:solidFill>
                  <a:schemeClr val="tx1">
                    <a:lumMod val="75000"/>
                    <a:lumOff val="25000"/>
                  </a:schemeClr>
                </a:solidFill>
              </a:endParaRPr>
            </a:p>
          </p:txBody>
        </p:sp>
        <p:sp>
          <p:nvSpPr>
            <p:cNvPr id="124" name="文本框 4"/>
            <p:cNvSpPr txBox="1"/>
            <p:nvPr/>
          </p:nvSpPr>
          <p:spPr>
            <a:xfrm>
              <a:off x="10488930" y="5054057"/>
              <a:ext cx="1169670" cy="337185"/>
            </a:xfrm>
            <a:prstGeom prst="rect">
              <a:avLst/>
            </a:prstGeom>
            <a:noFill/>
          </p:spPr>
          <p:txBody>
            <a:bodyPr wrap="square">
              <a:spAutoFit/>
            </a:bodyPr>
            <a:lstStyle/>
            <a:p>
              <a:pPr algn="ctr" defTabSz="457200"/>
              <a:r>
                <a:rPr lang="zh-CN" altLang="en-US" sz="1600" b="1">
                  <a:solidFill>
                    <a:schemeClr val="accent1">
                      <a:lumMod val="75000"/>
                    </a:schemeClr>
                  </a:solidFill>
                  <a:latin typeface="微软雅黑" panose="020B0503020204020204" pitchFamily="34" charset="-122"/>
                  <a:ea typeface="微软雅黑" panose="020B0503020204020204" pitchFamily="34" charset="-122"/>
                </a:rPr>
                <a:t>群组</a:t>
              </a:r>
              <a:endParaRPr lang="zh-CN" altLang="en-US" sz="1600" b="1" dirty="0">
                <a:solidFill>
                  <a:schemeClr val="accent1">
                    <a:lumMod val="75000"/>
                  </a:schemeClr>
                </a:solidFill>
                <a:latin typeface="微软雅黑" panose="020B0503020204020204" pitchFamily="34" charset="-122"/>
                <a:ea typeface="微软雅黑" panose="020B0503020204020204" pitchFamily="34" charset="-122"/>
              </a:endParaRPr>
            </a:p>
          </p:txBody>
        </p:sp>
      </p:grpSp>
      <p:grpSp>
        <p:nvGrpSpPr>
          <p:cNvPr id="127" name="组合 126"/>
          <p:cNvGrpSpPr/>
          <p:nvPr/>
        </p:nvGrpSpPr>
        <p:grpSpPr>
          <a:xfrm>
            <a:off x="653852" y="3981697"/>
            <a:ext cx="3855720" cy="1901289"/>
            <a:chOff x="653852" y="3529047"/>
            <a:chExt cx="3855720" cy="1901289"/>
          </a:xfrm>
        </p:grpSpPr>
        <p:sp>
          <p:nvSpPr>
            <p:cNvPr id="128" name="平行四边形 127"/>
            <p:cNvSpPr/>
            <p:nvPr/>
          </p:nvSpPr>
          <p:spPr>
            <a:xfrm flipH="1">
              <a:off x="661274" y="3529047"/>
              <a:ext cx="3750913" cy="467116"/>
            </a:xfrm>
            <a:prstGeom prst="parallelogram">
              <a:avLst/>
            </a:prstGeom>
            <a:gradFill>
              <a:gsLst>
                <a:gs pos="76000">
                  <a:srgbClr val="0069BD"/>
                </a:gs>
                <a:gs pos="43000">
                  <a:srgbClr val="02A0EC">
                    <a:alpha val="0"/>
                  </a:srgb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PA-剪去对角的矩形 12"/>
            <p:cNvSpPr/>
            <p:nvPr>
              <p:custDataLst>
                <p:tags r:id="rId6"/>
              </p:custDataLst>
            </p:nvPr>
          </p:nvSpPr>
          <p:spPr>
            <a:xfrm>
              <a:off x="654487" y="4308286"/>
              <a:ext cx="1207770" cy="468000"/>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r"/>
              <a:endParaRPr lang="zh-CN" altLang="en-US" sz="1600" dirty="0">
                <a:solidFill>
                  <a:schemeClr val="tx1">
                    <a:lumMod val="75000"/>
                    <a:lumOff val="25000"/>
                  </a:schemeClr>
                </a:solidFill>
              </a:endParaRPr>
            </a:p>
          </p:txBody>
        </p:sp>
        <p:sp>
          <p:nvSpPr>
            <p:cNvPr id="130" name="文本框 53"/>
            <p:cNvSpPr txBox="1"/>
            <p:nvPr/>
          </p:nvSpPr>
          <p:spPr>
            <a:xfrm>
              <a:off x="791012" y="4385759"/>
              <a:ext cx="934720" cy="337185"/>
            </a:xfrm>
            <a:prstGeom prst="rect">
              <a:avLst/>
            </a:prstGeom>
            <a:noFill/>
          </p:spPr>
          <p:txBody>
            <a:bodyPr wrap="square">
              <a:spAutoFit/>
            </a:bodyPr>
            <a:lstStyle/>
            <a:p>
              <a:pPr algn="ctr" defTabSz="457200"/>
              <a:r>
                <a:rPr lang="zh-CN" altLang="en-US" sz="1600" b="1">
                  <a:solidFill>
                    <a:schemeClr val="accent1">
                      <a:lumMod val="75000"/>
                    </a:schemeClr>
                  </a:solidFill>
                  <a:latin typeface="微软雅黑" panose="020B0503020204020204" pitchFamily="34" charset="-122"/>
                  <a:ea typeface="微软雅黑" panose="020B0503020204020204" pitchFamily="34" charset="-122"/>
                </a:rPr>
                <a:t>办文</a:t>
              </a:r>
              <a:endParaRPr lang="zh-CN" altLang="en-US" sz="16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31" name="PA-剪去对角的矩形 12"/>
            <p:cNvSpPr/>
            <p:nvPr>
              <p:custDataLst>
                <p:tags r:id="rId7"/>
              </p:custDataLst>
            </p:nvPr>
          </p:nvSpPr>
          <p:spPr>
            <a:xfrm>
              <a:off x="1981637" y="4308286"/>
              <a:ext cx="1207770" cy="468000"/>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r"/>
              <a:endParaRPr lang="zh-CN" altLang="en-US" sz="1600" dirty="0">
                <a:solidFill>
                  <a:schemeClr val="tx1">
                    <a:lumMod val="75000"/>
                    <a:lumOff val="25000"/>
                  </a:schemeClr>
                </a:solidFill>
              </a:endParaRPr>
            </a:p>
          </p:txBody>
        </p:sp>
        <p:sp>
          <p:nvSpPr>
            <p:cNvPr id="132" name="文本框 100"/>
            <p:cNvSpPr txBox="1"/>
            <p:nvPr/>
          </p:nvSpPr>
          <p:spPr>
            <a:xfrm>
              <a:off x="1862892" y="4385759"/>
              <a:ext cx="1471295" cy="337185"/>
            </a:xfrm>
            <a:prstGeom prst="rect">
              <a:avLst/>
            </a:prstGeom>
            <a:noFill/>
          </p:spPr>
          <p:txBody>
            <a:bodyPr wrap="square">
              <a:spAutoFit/>
            </a:bodyPr>
            <a:lstStyle/>
            <a:p>
              <a:pPr algn="ctr" defTabSz="457200"/>
              <a:r>
                <a:rPr lang="zh-CN" altLang="en-US" sz="1600" b="1">
                  <a:solidFill>
                    <a:schemeClr val="accent1">
                      <a:lumMod val="75000"/>
                    </a:schemeClr>
                  </a:solidFill>
                  <a:latin typeface="微软雅黑" panose="020B0503020204020204" pitchFamily="34" charset="-122"/>
                  <a:ea typeface="微软雅黑" panose="020B0503020204020204" pitchFamily="34" charset="-122"/>
                </a:rPr>
                <a:t>办事</a:t>
              </a:r>
              <a:endParaRPr lang="zh-CN" altLang="en-US" sz="16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33" name="PA-剪去对角的矩形 12"/>
            <p:cNvSpPr/>
            <p:nvPr>
              <p:custDataLst>
                <p:tags r:id="rId8"/>
              </p:custDataLst>
            </p:nvPr>
          </p:nvSpPr>
          <p:spPr>
            <a:xfrm>
              <a:off x="3301802" y="4308286"/>
              <a:ext cx="1207770" cy="468000"/>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r"/>
              <a:endParaRPr lang="zh-CN" altLang="en-US" sz="1600" dirty="0">
                <a:solidFill>
                  <a:schemeClr val="tx1">
                    <a:lumMod val="75000"/>
                    <a:lumOff val="25000"/>
                  </a:schemeClr>
                </a:solidFill>
              </a:endParaRPr>
            </a:p>
          </p:txBody>
        </p:sp>
        <p:sp>
          <p:nvSpPr>
            <p:cNvPr id="134" name="文本框 103"/>
            <p:cNvSpPr txBox="1"/>
            <p:nvPr/>
          </p:nvSpPr>
          <p:spPr>
            <a:xfrm>
              <a:off x="3301802" y="4385759"/>
              <a:ext cx="1207770" cy="337185"/>
            </a:xfrm>
            <a:prstGeom prst="rect">
              <a:avLst/>
            </a:prstGeom>
            <a:noFill/>
          </p:spPr>
          <p:txBody>
            <a:bodyPr wrap="square">
              <a:spAutoFit/>
            </a:bodyPr>
            <a:lstStyle/>
            <a:p>
              <a:pPr algn="ctr" defTabSz="457200"/>
              <a:r>
                <a:rPr lang="zh-CN" altLang="en-US" sz="1600" b="1">
                  <a:solidFill>
                    <a:schemeClr val="accent1">
                      <a:lumMod val="75000"/>
                    </a:schemeClr>
                  </a:solidFill>
                  <a:latin typeface="微软雅黑" panose="020B0503020204020204" pitchFamily="34" charset="-122"/>
                  <a:ea typeface="微软雅黑" panose="020B0503020204020204" pitchFamily="34" charset="-122"/>
                </a:rPr>
                <a:t>办会</a:t>
              </a:r>
              <a:endParaRPr lang="zh-CN" altLang="en-US" sz="16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35" name="PA-剪去对角的矩形 12"/>
            <p:cNvSpPr/>
            <p:nvPr>
              <p:custDataLst>
                <p:tags r:id="rId9"/>
              </p:custDataLst>
            </p:nvPr>
          </p:nvSpPr>
          <p:spPr>
            <a:xfrm>
              <a:off x="1969572" y="4962336"/>
              <a:ext cx="1207770" cy="468000"/>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r"/>
              <a:endParaRPr lang="zh-CN" altLang="en-US" sz="1600" dirty="0">
                <a:solidFill>
                  <a:schemeClr val="tx1">
                    <a:lumMod val="75000"/>
                    <a:lumOff val="25000"/>
                  </a:schemeClr>
                </a:solidFill>
              </a:endParaRPr>
            </a:p>
          </p:txBody>
        </p:sp>
        <p:sp>
          <p:nvSpPr>
            <p:cNvPr id="136" name="文本框 106"/>
            <p:cNvSpPr txBox="1"/>
            <p:nvPr/>
          </p:nvSpPr>
          <p:spPr>
            <a:xfrm>
              <a:off x="2021642" y="5042887"/>
              <a:ext cx="1071880" cy="337185"/>
            </a:xfrm>
            <a:prstGeom prst="rect">
              <a:avLst/>
            </a:prstGeom>
            <a:noFill/>
          </p:spPr>
          <p:txBody>
            <a:bodyPr wrap="square">
              <a:spAutoFit/>
            </a:bodyPr>
            <a:lstStyle/>
            <a:p>
              <a:pPr algn="ctr" defTabSz="457200"/>
              <a:r>
                <a:rPr lang="zh-CN" altLang="en-US" sz="1600" b="1">
                  <a:solidFill>
                    <a:schemeClr val="accent1">
                      <a:lumMod val="75000"/>
                    </a:schemeClr>
                  </a:solidFill>
                  <a:latin typeface="微软雅黑" panose="020B0503020204020204" pitchFamily="34" charset="-122"/>
                  <a:ea typeface="微软雅黑" panose="020B0503020204020204" pitchFamily="34" charset="-122"/>
                </a:rPr>
                <a:t>视频会议</a:t>
              </a:r>
              <a:endParaRPr lang="zh-CN" altLang="en-US" sz="16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37" name="PA-剪去对角的矩形 12"/>
            <p:cNvSpPr/>
            <p:nvPr>
              <p:custDataLst>
                <p:tags r:id="rId10"/>
              </p:custDataLst>
            </p:nvPr>
          </p:nvSpPr>
          <p:spPr>
            <a:xfrm>
              <a:off x="653852" y="4962336"/>
              <a:ext cx="1207770" cy="468000"/>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r"/>
              <a:endParaRPr lang="zh-CN" altLang="en-US" sz="1600" dirty="0">
                <a:solidFill>
                  <a:schemeClr val="tx1">
                    <a:lumMod val="75000"/>
                    <a:lumOff val="25000"/>
                  </a:schemeClr>
                </a:solidFill>
              </a:endParaRPr>
            </a:p>
          </p:txBody>
        </p:sp>
        <p:sp>
          <p:nvSpPr>
            <p:cNvPr id="138" name="文本框 109"/>
            <p:cNvSpPr txBox="1"/>
            <p:nvPr/>
          </p:nvSpPr>
          <p:spPr>
            <a:xfrm>
              <a:off x="661472" y="5042887"/>
              <a:ext cx="1063625" cy="337185"/>
            </a:xfrm>
            <a:prstGeom prst="rect">
              <a:avLst/>
            </a:prstGeom>
            <a:noFill/>
          </p:spPr>
          <p:txBody>
            <a:bodyPr wrap="square">
              <a:spAutoFit/>
            </a:bodyPr>
            <a:lstStyle/>
            <a:p>
              <a:pPr algn="ctr" defTabSz="457200"/>
              <a:r>
                <a:rPr lang="zh-CN" altLang="en-US" sz="1600" b="1">
                  <a:solidFill>
                    <a:schemeClr val="accent1">
                      <a:lumMod val="75000"/>
                    </a:schemeClr>
                  </a:solidFill>
                  <a:latin typeface="微软雅黑" panose="020B0503020204020204" pitchFamily="34" charset="-122"/>
                  <a:ea typeface="微软雅黑" panose="020B0503020204020204" pitchFamily="34" charset="-122"/>
                </a:rPr>
                <a:t>办公邮件</a:t>
              </a:r>
            </a:p>
          </p:txBody>
        </p:sp>
        <p:sp>
          <p:nvSpPr>
            <p:cNvPr id="139" name="PA-剪去对角的矩形 12"/>
            <p:cNvSpPr/>
            <p:nvPr>
              <p:custDataLst>
                <p:tags r:id="rId11"/>
              </p:custDataLst>
            </p:nvPr>
          </p:nvSpPr>
          <p:spPr>
            <a:xfrm>
              <a:off x="3294182" y="4962336"/>
              <a:ext cx="1207770" cy="468000"/>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r"/>
              <a:endParaRPr lang="zh-CN" altLang="en-US" sz="1600" dirty="0">
                <a:solidFill>
                  <a:schemeClr val="tx1">
                    <a:lumMod val="75000"/>
                    <a:lumOff val="25000"/>
                  </a:schemeClr>
                </a:solidFill>
              </a:endParaRPr>
            </a:p>
          </p:txBody>
        </p:sp>
        <p:sp>
          <p:nvSpPr>
            <p:cNvPr id="140" name="文本框 112"/>
            <p:cNvSpPr txBox="1"/>
            <p:nvPr/>
          </p:nvSpPr>
          <p:spPr>
            <a:xfrm>
              <a:off x="3355142" y="5042887"/>
              <a:ext cx="1102995" cy="337185"/>
            </a:xfrm>
            <a:prstGeom prst="rect">
              <a:avLst/>
            </a:prstGeom>
            <a:noFill/>
          </p:spPr>
          <p:txBody>
            <a:bodyPr wrap="square">
              <a:spAutoFit/>
            </a:bodyPr>
            <a:lstStyle/>
            <a:p>
              <a:pPr algn="ctr" defTabSz="457200"/>
              <a:r>
                <a:rPr lang="zh-CN" altLang="en-US" sz="1600" b="1">
                  <a:solidFill>
                    <a:schemeClr val="accent1">
                      <a:lumMod val="75000"/>
                    </a:schemeClr>
                  </a:solidFill>
                  <a:latin typeface="微软雅黑" panose="020B0503020204020204" pitchFamily="34" charset="-122"/>
                  <a:ea typeface="微软雅黑" panose="020B0503020204020204" pitchFamily="34" charset="-122"/>
                </a:rPr>
                <a:t>内控管理</a:t>
              </a:r>
              <a:endParaRPr lang="zh-CN" altLang="en-US" sz="1600" b="1" dirty="0">
                <a:solidFill>
                  <a:schemeClr val="accent1">
                    <a:lumMod val="75000"/>
                  </a:schemeClr>
                </a:solidFill>
                <a:latin typeface="微软雅黑" panose="020B0503020204020204" pitchFamily="34" charset="-122"/>
                <a:ea typeface="微软雅黑" panose="020B0503020204020204" pitchFamily="34" charset="-122"/>
              </a:endParaRPr>
            </a:p>
          </p:txBody>
        </p:sp>
        <p:grpSp>
          <p:nvGrpSpPr>
            <p:cNvPr id="141" name="组合 140"/>
            <p:cNvGrpSpPr/>
            <p:nvPr/>
          </p:nvGrpSpPr>
          <p:grpSpPr>
            <a:xfrm>
              <a:off x="899745" y="3597135"/>
              <a:ext cx="1506845" cy="369332"/>
              <a:chOff x="781145" y="1201070"/>
              <a:chExt cx="1328496" cy="412352"/>
            </a:xfrm>
          </p:grpSpPr>
          <p:sp>
            <p:nvSpPr>
              <p:cNvPr id="143" name="文本框 48"/>
              <p:cNvSpPr txBox="1"/>
              <p:nvPr/>
            </p:nvSpPr>
            <p:spPr>
              <a:xfrm>
                <a:off x="921945" y="1201070"/>
                <a:ext cx="1187696" cy="412352"/>
              </a:xfrm>
              <a:prstGeom prst="rect">
                <a:avLst/>
              </a:prstGeom>
              <a:noFill/>
            </p:spPr>
            <p:txBody>
              <a:bodyPr wrap="square">
                <a:spAutoFit/>
              </a:bodyPr>
              <a:lstStyle/>
              <a:p>
                <a:pPr defTabSz="914400"/>
                <a:r>
                  <a:rPr lang="zh-CN" altLang="en-US"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工作台</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4" name="iconfont-10342-5064103"/>
              <p:cNvSpPr>
                <a:spLocks noChangeAspect="1"/>
              </p:cNvSpPr>
              <p:nvPr/>
            </p:nvSpPr>
            <p:spPr bwMode="auto">
              <a:xfrm>
                <a:off x="781145" y="1231971"/>
                <a:ext cx="279876" cy="281232"/>
              </a:xfrm>
              <a:custGeom>
                <a:avLst/>
                <a:gdLst>
                  <a:gd name="T0" fmla="*/ 8600 w 8600"/>
                  <a:gd name="T1" fmla="*/ 4920 h 8640"/>
                  <a:gd name="T2" fmla="*/ 4840 w 8600"/>
                  <a:gd name="T3" fmla="*/ 1720 h 8640"/>
                  <a:gd name="T4" fmla="*/ 3760 w 8600"/>
                  <a:gd name="T5" fmla="*/ 1720 h 8640"/>
                  <a:gd name="T6" fmla="*/ 0 w 8600"/>
                  <a:gd name="T7" fmla="*/ 4920 h 8640"/>
                  <a:gd name="T8" fmla="*/ 0 w 8600"/>
                  <a:gd name="T9" fmla="*/ 3640 h 8640"/>
                  <a:gd name="T10" fmla="*/ 3800 w 8600"/>
                  <a:gd name="T11" fmla="*/ 280 h 8640"/>
                  <a:gd name="T12" fmla="*/ 4800 w 8600"/>
                  <a:gd name="T13" fmla="*/ 280 h 8640"/>
                  <a:gd name="T14" fmla="*/ 8600 w 8600"/>
                  <a:gd name="T15" fmla="*/ 3640 h 8640"/>
                  <a:gd name="T16" fmla="*/ 8600 w 8600"/>
                  <a:gd name="T17" fmla="*/ 4920 h 8640"/>
                  <a:gd name="T18" fmla="*/ 7520 w 8600"/>
                  <a:gd name="T19" fmla="*/ 4920 h 8640"/>
                  <a:gd name="T20" fmla="*/ 7520 w 8600"/>
                  <a:gd name="T21" fmla="*/ 8120 h 8640"/>
                  <a:gd name="T22" fmla="*/ 6640 w 8600"/>
                  <a:gd name="T23" fmla="*/ 8640 h 8640"/>
                  <a:gd name="T24" fmla="*/ 5360 w 8600"/>
                  <a:gd name="T25" fmla="*/ 8640 h 8640"/>
                  <a:gd name="T26" fmla="*/ 5360 w 8600"/>
                  <a:gd name="T27" fmla="*/ 7560 h 8640"/>
                  <a:gd name="T28" fmla="*/ 4840 w 8600"/>
                  <a:gd name="T29" fmla="*/ 7040 h 8640"/>
                  <a:gd name="T30" fmla="*/ 3760 w 8600"/>
                  <a:gd name="T31" fmla="*/ 7040 h 8640"/>
                  <a:gd name="T32" fmla="*/ 3240 w 8600"/>
                  <a:gd name="T33" fmla="*/ 7560 h 8640"/>
                  <a:gd name="T34" fmla="*/ 3240 w 8600"/>
                  <a:gd name="T35" fmla="*/ 8640 h 8640"/>
                  <a:gd name="T36" fmla="*/ 1960 w 8600"/>
                  <a:gd name="T37" fmla="*/ 8640 h 8640"/>
                  <a:gd name="T38" fmla="*/ 1080 w 8600"/>
                  <a:gd name="T39" fmla="*/ 8120 h 8640"/>
                  <a:gd name="T40" fmla="*/ 1080 w 8600"/>
                  <a:gd name="T41" fmla="*/ 4920 h 8640"/>
                  <a:gd name="T42" fmla="*/ 4280 w 8600"/>
                  <a:gd name="T43" fmla="*/ 2240 h 8640"/>
                  <a:gd name="T44" fmla="*/ 7520 w 8600"/>
                  <a:gd name="T45" fmla="*/ 492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00" h="8640">
                    <a:moveTo>
                      <a:pt x="8600" y="4920"/>
                    </a:moveTo>
                    <a:lnTo>
                      <a:pt x="4840" y="1720"/>
                    </a:lnTo>
                    <a:cubicBezTo>
                      <a:pt x="4560" y="1440"/>
                      <a:pt x="4040" y="1440"/>
                      <a:pt x="3760" y="1720"/>
                    </a:cubicBezTo>
                    <a:lnTo>
                      <a:pt x="0" y="4920"/>
                    </a:lnTo>
                    <a:lnTo>
                      <a:pt x="0" y="3640"/>
                    </a:lnTo>
                    <a:lnTo>
                      <a:pt x="3800" y="280"/>
                    </a:lnTo>
                    <a:cubicBezTo>
                      <a:pt x="4080" y="0"/>
                      <a:pt x="4520" y="0"/>
                      <a:pt x="4800" y="280"/>
                    </a:cubicBezTo>
                    <a:lnTo>
                      <a:pt x="8600" y="3640"/>
                    </a:lnTo>
                    <a:lnTo>
                      <a:pt x="8600" y="4920"/>
                    </a:lnTo>
                    <a:close/>
                    <a:moveTo>
                      <a:pt x="7520" y="4920"/>
                    </a:moveTo>
                    <a:lnTo>
                      <a:pt x="7520" y="8120"/>
                    </a:lnTo>
                    <a:cubicBezTo>
                      <a:pt x="7520" y="8560"/>
                      <a:pt x="7080" y="8640"/>
                      <a:pt x="6640" y="8640"/>
                    </a:cubicBezTo>
                    <a:lnTo>
                      <a:pt x="5360" y="8640"/>
                    </a:lnTo>
                    <a:lnTo>
                      <a:pt x="5360" y="7560"/>
                    </a:lnTo>
                    <a:cubicBezTo>
                      <a:pt x="5360" y="7360"/>
                      <a:pt x="5040" y="7040"/>
                      <a:pt x="4840" y="7040"/>
                    </a:cubicBezTo>
                    <a:lnTo>
                      <a:pt x="3760" y="7040"/>
                    </a:lnTo>
                    <a:cubicBezTo>
                      <a:pt x="3560" y="7040"/>
                      <a:pt x="3240" y="7360"/>
                      <a:pt x="3240" y="7560"/>
                    </a:cubicBezTo>
                    <a:lnTo>
                      <a:pt x="3240" y="8640"/>
                    </a:lnTo>
                    <a:lnTo>
                      <a:pt x="1960" y="8640"/>
                    </a:lnTo>
                    <a:cubicBezTo>
                      <a:pt x="1520" y="8640"/>
                      <a:pt x="1080" y="8520"/>
                      <a:pt x="1080" y="8120"/>
                    </a:cubicBezTo>
                    <a:lnTo>
                      <a:pt x="1080" y="4920"/>
                    </a:lnTo>
                    <a:lnTo>
                      <a:pt x="4280" y="2240"/>
                    </a:lnTo>
                    <a:lnTo>
                      <a:pt x="7520" y="4920"/>
                    </a:lnTo>
                    <a:close/>
                  </a:path>
                </a:pathLst>
              </a:custGeom>
              <a:solidFill>
                <a:schemeClr val="bg1"/>
              </a:solidFill>
              <a:ln>
                <a:noFill/>
              </a:ln>
            </p:spPr>
          </p:sp>
        </p:grpSp>
        <p:sp>
          <p:nvSpPr>
            <p:cNvPr id="142" name="平行四边形 141"/>
            <p:cNvSpPr/>
            <p:nvPr/>
          </p:nvSpPr>
          <p:spPr>
            <a:xfrm flipH="1">
              <a:off x="2067353" y="3834090"/>
              <a:ext cx="2295240" cy="150281"/>
            </a:xfrm>
            <a:prstGeom prst="parallelogram">
              <a:avLst/>
            </a:prstGeom>
            <a:gradFill>
              <a:gsLst>
                <a:gs pos="94000">
                  <a:schemeClr val="accent1">
                    <a:lumMod val="60000"/>
                    <a:lumOff val="40000"/>
                  </a:schemeClr>
                </a:gs>
                <a:gs pos="34000">
                  <a:srgbClr val="97CEFF">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5" name="组合 144"/>
          <p:cNvGrpSpPr/>
          <p:nvPr/>
        </p:nvGrpSpPr>
        <p:grpSpPr>
          <a:xfrm>
            <a:off x="7673377" y="953975"/>
            <a:ext cx="3750913" cy="1901289"/>
            <a:chOff x="7444777" y="375438"/>
            <a:chExt cx="3750913" cy="1901289"/>
          </a:xfrm>
        </p:grpSpPr>
        <p:sp>
          <p:nvSpPr>
            <p:cNvPr id="148" name="平行四边形 147"/>
            <p:cNvSpPr/>
            <p:nvPr/>
          </p:nvSpPr>
          <p:spPr>
            <a:xfrm flipH="1">
              <a:off x="7444777" y="375438"/>
              <a:ext cx="3750913" cy="467116"/>
            </a:xfrm>
            <a:prstGeom prst="parallelogram">
              <a:avLst/>
            </a:prstGeom>
            <a:gradFill>
              <a:gsLst>
                <a:gs pos="76000">
                  <a:srgbClr val="0069BD"/>
                </a:gs>
                <a:gs pos="43000">
                  <a:srgbClr val="02A0EC">
                    <a:alpha val="0"/>
                  </a:srgb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PA-剪去对角的矩形 12"/>
            <p:cNvSpPr/>
            <p:nvPr>
              <p:custDataLst>
                <p:tags r:id="rId2"/>
              </p:custDataLst>
            </p:nvPr>
          </p:nvSpPr>
          <p:spPr>
            <a:xfrm>
              <a:off x="7577690" y="1154677"/>
              <a:ext cx="1207770" cy="468000"/>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r"/>
              <a:endParaRPr lang="zh-CN" altLang="en-US" sz="1600" dirty="0">
                <a:solidFill>
                  <a:schemeClr val="tx1">
                    <a:lumMod val="75000"/>
                    <a:lumOff val="25000"/>
                  </a:schemeClr>
                </a:solidFill>
              </a:endParaRPr>
            </a:p>
          </p:txBody>
        </p:sp>
        <p:sp>
          <p:nvSpPr>
            <p:cNvPr id="14" name="文本框 100"/>
            <p:cNvSpPr txBox="1"/>
            <p:nvPr/>
          </p:nvSpPr>
          <p:spPr>
            <a:xfrm>
              <a:off x="7458945" y="1232150"/>
              <a:ext cx="1471295" cy="337185"/>
            </a:xfrm>
            <a:prstGeom prst="rect">
              <a:avLst/>
            </a:prstGeom>
            <a:noFill/>
          </p:spPr>
          <p:txBody>
            <a:bodyPr wrap="square">
              <a:spAutoFit/>
            </a:bodyPr>
            <a:lstStyle/>
            <a:p>
              <a:pPr algn="ctr" defTabSz="457200"/>
              <a:r>
                <a:rPr lang="zh-CN" altLang="en-US" sz="1600" b="1">
                  <a:solidFill>
                    <a:schemeClr val="accent1">
                      <a:lumMod val="75000"/>
                    </a:schemeClr>
                  </a:solidFill>
                  <a:latin typeface="微软雅黑" panose="020B0503020204020204" pitchFamily="34" charset="-122"/>
                  <a:ea typeface="微软雅黑" panose="020B0503020204020204" pitchFamily="34" charset="-122"/>
                </a:rPr>
                <a:t>经济建设</a:t>
              </a:r>
              <a:endParaRPr lang="zh-CN" altLang="en-US" sz="16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5" name="PA-剪去对角的矩形 12"/>
            <p:cNvSpPr/>
            <p:nvPr>
              <p:custDataLst>
                <p:tags r:id="rId3"/>
              </p:custDataLst>
            </p:nvPr>
          </p:nvSpPr>
          <p:spPr>
            <a:xfrm>
              <a:off x="8897855" y="1154677"/>
              <a:ext cx="1207770" cy="468000"/>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r"/>
              <a:endParaRPr lang="zh-CN" altLang="en-US" sz="1600" dirty="0">
                <a:solidFill>
                  <a:schemeClr val="tx1">
                    <a:lumMod val="75000"/>
                    <a:lumOff val="25000"/>
                  </a:schemeClr>
                </a:solidFill>
              </a:endParaRPr>
            </a:p>
          </p:txBody>
        </p:sp>
        <p:sp>
          <p:nvSpPr>
            <p:cNvPr id="16" name="文本框 103"/>
            <p:cNvSpPr txBox="1"/>
            <p:nvPr/>
          </p:nvSpPr>
          <p:spPr>
            <a:xfrm>
              <a:off x="8897855" y="1232150"/>
              <a:ext cx="1207770" cy="337185"/>
            </a:xfrm>
            <a:prstGeom prst="rect">
              <a:avLst/>
            </a:prstGeom>
            <a:noFill/>
          </p:spPr>
          <p:txBody>
            <a:bodyPr wrap="square">
              <a:spAutoFit/>
            </a:bodyPr>
            <a:lstStyle/>
            <a:p>
              <a:pPr algn="ctr" defTabSz="457200"/>
              <a:r>
                <a:rPr lang="zh-CN" altLang="en-US" sz="1600" b="1">
                  <a:solidFill>
                    <a:schemeClr val="accent1">
                      <a:lumMod val="75000"/>
                    </a:schemeClr>
                  </a:solidFill>
                  <a:latin typeface="微软雅黑" panose="020B0503020204020204" pitchFamily="34" charset="-122"/>
                  <a:ea typeface="微软雅黑" panose="020B0503020204020204" pitchFamily="34" charset="-122"/>
                </a:rPr>
                <a:t>科技创新</a:t>
              </a:r>
            </a:p>
          </p:txBody>
        </p:sp>
        <p:sp>
          <p:nvSpPr>
            <p:cNvPr id="18" name="PA-剪去对角的矩形 12"/>
            <p:cNvSpPr/>
            <p:nvPr>
              <p:custDataLst>
                <p:tags r:id="rId4"/>
              </p:custDataLst>
            </p:nvPr>
          </p:nvSpPr>
          <p:spPr>
            <a:xfrm>
              <a:off x="8897855" y="1808727"/>
              <a:ext cx="1207770" cy="468000"/>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r"/>
              <a:endParaRPr lang="zh-CN" altLang="en-US" sz="1600" dirty="0">
                <a:solidFill>
                  <a:schemeClr val="tx1">
                    <a:lumMod val="75000"/>
                    <a:lumOff val="25000"/>
                  </a:schemeClr>
                </a:solidFill>
              </a:endParaRPr>
            </a:p>
          </p:txBody>
        </p:sp>
        <p:sp>
          <p:nvSpPr>
            <p:cNvPr id="19" name="文本框 106"/>
            <p:cNvSpPr txBox="1"/>
            <p:nvPr/>
          </p:nvSpPr>
          <p:spPr>
            <a:xfrm>
              <a:off x="8897855" y="1889278"/>
              <a:ext cx="1207135" cy="337185"/>
            </a:xfrm>
            <a:prstGeom prst="rect">
              <a:avLst/>
            </a:prstGeom>
            <a:noFill/>
          </p:spPr>
          <p:txBody>
            <a:bodyPr wrap="square">
              <a:spAutoFit/>
            </a:bodyPr>
            <a:lstStyle/>
            <a:p>
              <a:pPr algn="ctr" defTabSz="457200"/>
              <a:r>
                <a:rPr lang="zh-CN" altLang="en-US" sz="1600" b="1">
                  <a:solidFill>
                    <a:schemeClr val="accent1">
                      <a:lumMod val="75000"/>
                    </a:schemeClr>
                  </a:solidFill>
                  <a:latin typeface="微软雅黑" panose="020B0503020204020204" pitchFamily="34" charset="-122"/>
                  <a:ea typeface="微软雅黑" panose="020B0503020204020204" pitchFamily="34" charset="-122"/>
                </a:rPr>
                <a:t>疫情防控</a:t>
              </a:r>
              <a:endParaRPr lang="zh-CN" altLang="en-US" sz="16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0" name="PA-剪去对角的矩形 12"/>
            <p:cNvSpPr/>
            <p:nvPr>
              <p:custDataLst>
                <p:tags r:id="rId5"/>
              </p:custDataLst>
            </p:nvPr>
          </p:nvSpPr>
          <p:spPr>
            <a:xfrm>
              <a:off x="7582135" y="1808727"/>
              <a:ext cx="1207770" cy="468000"/>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r"/>
              <a:endParaRPr lang="zh-CN" altLang="en-US" sz="1600" dirty="0">
                <a:solidFill>
                  <a:schemeClr val="tx1">
                    <a:lumMod val="75000"/>
                    <a:lumOff val="25000"/>
                  </a:schemeClr>
                </a:solidFill>
              </a:endParaRPr>
            </a:p>
          </p:txBody>
        </p:sp>
        <p:sp>
          <p:nvSpPr>
            <p:cNvPr id="21" name="文本框 109"/>
            <p:cNvSpPr txBox="1"/>
            <p:nvPr/>
          </p:nvSpPr>
          <p:spPr>
            <a:xfrm>
              <a:off x="7589755" y="1889278"/>
              <a:ext cx="1063625" cy="337185"/>
            </a:xfrm>
            <a:prstGeom prst="rect">
              <a:avLst/>
            </a:prstGeom>
            <a:noFill/>
          </p:spPr>
          <p:txBody>
            <a:bodyPr wrap="square">
              <a:spAutoFit/>
            </a:bodyPr>
            <a:lstStyle/>
            <a:p>
              <a:pPr algn="ctr" defTabSz="457200"/>
              <a:r>
                <a:rPr lang="zh-CN" altLang="en-US" sz="1600" b="1">
                  <a:solidFill>
                    <a:schemeClr val="accent1">
                      <a:lumMod val="75000"/>
                    </a:schemeClr>
                  </a:solidFill>
                  <a:latin typeface="微软雅黑" panose="020B0503020204020204" pitchFamily="34" charset="-122"/>
                  <a:ea typeface="微软雅黑" panose="020B0503020204020204" pitchFamily="34" charset="-122"/>
                </a:rPr>
                <a:t>营商环境</a:t>
              </a:r>
            </a:p>
          </p:txBody>
        </p:sp>
        <p:grpSp>
          <p:nvGrpSpPr>
            <p:cNvPr id="22" name="组合 21"/>
            <p:cNvGrpSpPr/>
            <p:nvPr/>
          </p:nvGrpSpPr>
          <p:grpSpPr>
            <a:xfrm>
              <a:off x="7683248" y="443526"/>
              <a:ext cx="1506845" cy="369332"/>
              <a:chOff x="781145" y="1201070"/>
              <a:chExt cx="1328496" cy="412352"/>
            </a:xfrm>
          </p:grpSpPr>
          <p:sp>
            <p:nvSpPr>
              <p:cNvPr id="23" name="文本框 48"/>
              <p:cNvSpPr txBox="1"/>
              <p:nvPr/>
            </p:nvSpPr>
            <p:spPr>
              <a:xfrm>
                <a:off x="921945" y="1201070"/>
                <a:ext cx="1187696" cy="412352"/>
              </a:xfrm>
              <a:prstGeom prst="rect">
                <a:avLst/>
              </a:prstGeom>
              <a:noFill/>
            </p:spPr>
            <p:txBody>
              <a:bodyPr wrap="square">
                <a:spAutoFit/>
              </a:bodyPr>
              <a:lstStyle/>
              <a:p>
                <a:pPr defTabSz="914400"/>
                <a:r>
                  <a:rPr lang="zh-CN" altLang="en-US"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湘智策</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iconfont-10342-5064103"/>
              <p:cNvSpPr>
                <a:spLocks noChangeAspect="1"/>
              </p:cNvSpPr>
              <p:nvPr/>
            </p:nvSpPr>
            <p:spPr bwMode="auto">
              <a:xfrm>
                <a:off x="781145" y="1231971"/>
                <a:ext cx="279876" cy="281232"/>
              </a:xfrm>
              <a:custGeom>
                <a:avLst/>
                <a:gdLst>
                  <a:gd name="T0" fmla="*/ 8600 w 8600"/>
                  <a:gd name="T1" fmla="*/ 4920 h 8640"/>
                  <a:gd name="T2" fmla="*/ 4840 w 8600"/>
                  <a:gd name="T3" fmla="*/ 1720 h 8640"/>
                  <a:gd name="T4" fmla="*/ 3760 w 8600"/>
                  <a:gd name="T5" fmla="*/ 1720 h 8640"/>
                  <a:gd name="T6" fmla="*/ 0 w 8600"/>
                  <a:gd name="T7" fmla="*/ 4920 h 8640"/>
                  <a:gd name="T8" fmla="*/ 0 w 8600"/>
                  <a:gd name="T9" fmla="*/ 3640 h 8640"/>
                  <a:gd name="T10" fmla="*/ 3800 w 8600"/>
                  <a:gd name="T11" fmla="*/ 280 h 8640"/>
                  <a:gd name="T12" fmla="*/ 4800 w 8600"/>
                  <a:gd name="T13" fmla="*/ 280 h 8640"/>
                  <a:gd name="T14" fmla="*/ 8600 w 8600"/>
                  <a:gd name="T15" fmla="*/ 3640 h 8640"/>
                  <a:gd name="T16" fmla="*/ 8600 w 8600"/>
                  <a:gd name="T17" fmla="*/ 4920 h 8640"/>
                  <a:gd name="T18" fmla="*/ 7520 w 8600"/>
                  <a:gd name="T19" fmla="*/ 4920 h 8640"/>
                  <a:gd name="T20" fmla="*/ 7520 w 8600"/>
                  <a:gd name="T21" fmla="*/ 8120 h 8640"/>
                  <a:gd name="T22" fmla="*/ 6640 w 8600"/>
                  <a:gd name="T23" fmla="*/ 8640 h 8640"/>
                  <a:gd name="T24" fmla="*/ 5360 w 8600"/>
                  <a:gd name="T25" fmla="*/ 8640 h 8640"/>
                  <a:gd name="T26" fmla="*/ 5360 w 8600"/>
                  <a:gd name="T27" fmla="*/ 7560 h 8640"/>
                  <a:gd name="T28" fmla="*/ 4840 w 8600"/>
                  <a:gd name="T29" fmla="*/ 7040 h 8640"/>
                  <a:gd name="T30" fmla="*/ 3760 w 8600"/>
                  <a:gd name="T31" fmla="*/ 7040 h 8640"/>
                  <a:gd name="T32" fmla="*/ 3240 w 8600"/>
                  <a:gd name="T33" fmla="*/ 7560 h 8640"/>
                  <a:gd name="T34" fmla="*/ 3240 w 8600"/>
                  <a:gd name="T35" fmla="*/ 8640 h 8640"/>
                  <a:gd name="T36" fmla="*/ 1960 w 8600"/>
                  <a:gd name="T37" fmla="*/ 8640 h 8640"/>
                  <a:gd name="T38" fmla="*/ 1080 w 8600"/>
                  <a:gd name="T39" fmla="*/ 8120 h 8640"/>
                  <a:gd name="T40" fmla="*/ 1080 w 8600"/>
                  <a:gd name="T41" fmla="*/ 4920 h 8640"/>
                  <a:gd name="T42" fmla="*/ 4280 w 8600"/>
                  <a:gd name="T43" fmla="*/ 2240 h 8640"/>
                  <a:gd name="T44" fmla="*/ 7520 w 8600"/>
                  <a:gd name="T45" fmla="*/ 492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00" h="8640">
                    <a:moveTo>
                      <a:pt x="8600" y="4920"/>
                    </a:moveTo>
                    <a:lnTo>
                      <a:pt x="4840" y="1720"/>
                    </a:lnTo>
                    <a:cubicBezTo>
                      <a:pt x="4560" y="1440"/>
                      <a:pt x="4040" y="1440"/>
                      <a:pt x="3760" y="1720"/>
                    </a:cubicBezTo>
                    <a:lnTo>
                      <a:pt x="0" y="4920"/>
                    </a:lnTo>
                    <a:lnTo>
                      <a:pt x="0" y="3640"/>
                    </a:lnTo>
                    <a:lnTo>
                      <a:pt x="3800" y="280"/>
                    </a:lnTo>
                    <a:cubicBezTo>
                      <a:pt x="4080" y="0"/>
                      <a:pt x="4520" y="0"/>
                      <a:pt x="4800" y="280"/>
                    </a:cubicBezTo>
                    <a:lnTo>
                      <a:pt x="8600" y="3640"/>
                    </a:lnTo>
                    <a:lnTo>
                      <a:pt x="8600" y="4920"/>
                    </a:lnTo>
                    <a:close/>
                    <a:moveTo>
                      <a:pt x="7520" y="4920"/>
                    </a:moveTo>
                    <a:lnTo>
                      <a:pt x="7520" y="8120"/>
                    </a:lnTo>
                    <a:cubicBezTo>
                      <a:pt x="7520" y="8560"/>
                      <a:pt x="7080" y="8640"/>
                      <a:pt x="6640" y="8640"/>
                    </a:cubicBezTo>
                    <a:lnTo>
                      <a:pt x="5360" y="8640"/>
                    </a:lnTo>
                    <a:lnTo>
                      <a:pt x="5360" y="7560"/>
                    </a:lnTo>
                    <a:cubicBezTo>
                      <a:pt x="5360" y="7360"/>
                      <a:pt x="5040" y="7040"/>
                      <a:pt x="4840" y="7040"/>
                    </a:cubicBezTo>
                    <a:lnTo>
                      <a:pt x="3760" y="7040"/>
                    </a:lnTo>
                    <a:cubicBezTo>
                      <a:pt x="3560" y="7040"/>
                      <a:pt x="3240" y="7360"/>
                      <a:pt x="3240" y="7560"/>
                    </a:cubicBezTo>
                    <a:lnTo>
                      <a:pt x="3240" y="8640"/>
                    </a:lnTo>
                    <a:lnTo>
                      <a:pt x="1960" y="8640"/>
                    </a:lnTo>
                    <a:cubicBezTo>
                      <a:pt x="1520" y="8640"/>
                      <a:pt x="1080" y="8520"/>
                      <a:pt x="1080" y="8120"/>
                    </a:cubicBezTo>
                    <a:lnTo>
                      <a:pt x="1080" y="4920"/>
                    </a:lnTo>
                    <a:lnTo>
                      <a:pt x="4280" y="2240"/>
                    </a:lnTo>
                    <a:lnTo>
                      <a:pt x="7520" y="4920"/>
                    </a:lnTo>
                    <a:close/>
                  </a:path>
                </a:pathLst>
              </a:custGeom>
              <a:solidFill>
                <a:schemeClr val="bg1"/>
              </a:solidFill>
              <a:ln>
                <a:noFill/>
              </a:ln>
            </p:spPr>
          </p:sp>
        </p:grpSp>
        <p:sp>
          <p:nvSpPr>
            <p:cNvPr id="25" name="平行四边形 24"/>
            <p:cNvSpPr/>
            <p:nvPr/>
          </p:nvSpPr>
          <p:spPr>
            <a:xfrm flipH="1">
              <a:off x="8850856" y="680481"/>
              <a:ext cx="2295240" cy="150281"/>
            </a:xfrm>
            <a:prstGeom prst="parallelogram">
              <a:avLst/>
            </a:prstGeom>
            <a:gradFill>
              <a:gsLst>
                <a:gs pos="94000">
                  <a:schemeClr val="accent1">
                    <a:lumMod val="60000"/>
                    <a:lumOff val="40000"/>
                  </a:schemeClr>
                </a:gs>
                <a:gs pos="34000">
                  <a:srgbClr val="97CEFF">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6" name="Picture 2"/>
          <p:cNvPicPr>
            <a:picLocks noChangeAspect="1" noChangeArrowheads="1"/>
          </p:cNvPicPr>
          <p:nvPr/>
        </p:nvPicPr>
        <p:blipFill rotWithShape="1">
          <a:blip r:embed="rId25" cstate="screen"/>
          <a:srcRect/>
          <a:stretch>
            <a:fillRect/>
          </a:stretch>
        </p:blipFill>
        <p:spPr bwMode="auto">
          <a:xfrm>
            <a:off x="4991100" y="897255"/>
            <a:ext cx="2210435" cy="4720590"/>
          </a:xfrm>
          <a:prstGeom prst="roundRect">
            <a:avLst>
              <a:gd name="adj" fmla="val 10653"/>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图片 26" descr="图片包含 图标&#10;&#10;描述已自动生成"/>
          <p:cNvPicPr>
            <a:picLocks noChangeAspect="1"/>
          </p:cNvPicPr>
          <p:nvPr>
            <p:custDataLst>
              <p:tags r:id="rId1"/>
            </p:custDataLst>
          </p:nvPr>
        </p:nvPicPr>
        <p:blipFill rotWithShape="1">
          <a:blip r:embed="rId26" cstate="screen"/>
          <a:srcRect/>
          <a:stretch>
            <a:fillRect/>
          </a:stretch>
        </p:blipFill>
        <p:spPr>
          <a:xfrm>
            <a:off x="4837430" y="685800"/>
            <a:ext cx="2462530" cy="5045075"/>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buClrTx/>
              <a:buSzTx/>
              <a:buFontTx/>
            </a:pPr>
            <a:r>
              <a:rPr lang="en-US" altLang="zh-CN" sz="2400" dirty="0">
                <a:latin typeface="+mj-ea"/>
                <a:sym typeface="+mn-ea"/>
              </a:rPr>
              <a:t>“</a:t>
            </a:r>
            <a:r>
              <a:rPr lang="zh-CN" altLang="en-US" sz="2400" dirty="0">
                <a:latin typeface="+mj-ea"/>
                <a:sym typeface="+mn-ea"/>
              </a:rPr>
              <a:t>湘易办</a:t>
            </a:r>
            <a:r>
              <a:rPr lang="en-US" altLang="zh-CN" sz="2400" dirty="0">
                <a:latin typeface="+mj-ea"/>
                <a:sym typeface="+mn-ea"/>
              </a:rPr>
              <a:t>”</a:t>
            </a:r>
            <a:r>
              <a:rPr lang="zh-CN" altLang="en-US" sz="2400" dirty="0">
                <a:latin typeface="+mj-ea"/>
                <a:sym typeface="+mn-ea"/>
              </a:rPr>
              <a:t>政务版特色功能</a:t>
            </a:r>
            <a:r>
              <a:rPr lang="en-US" altLang="zh-CN" sz="2400" dirty="0">
                <a:latin typeface="+mj-ea"/>
                <a:sym typeface="+mn-ea"/>
              </a:rPr>
              <a:t> —— </a:t>
            </a:r>
            <a:r>
              <a:rPr lang="zh-CN" altLang="en-US" sz="2400" dirty="0">
                <a:latin typeface="+mj-ea"/>
                <a:sym typeface="+mn-ea"/>
              </a:rPr>
              <a:t>湘智策</a:t>
            </a:r>
          </a:p>
        </p:txBody>
      </p:sp>
      <p:grpSp>
        <p:nvGrpSpPr>
          <p:cNvPr id="38" name="组合 37"/>
          <p:cNvGrpSpPr/>
          <p:nvPr/>
        </p:nvGrpSpPr>
        <p:grpSpPr>
          <a:xfrm>
            <a:off x="240665" y="1046480"/>
            <a:ext cx="6445250" cy="1434465"/>
            <a:chOff x="591859" y="1601679"/>
            <a:chExt cx="5210349" cy="1434749"/>
          </a:xfrm>
        </p:grpSpPr>
        <p:pic>
          <p:nvPicPr>
            <p:cNvPr id="39" name="图片 38"/>
            <p:cNvPicPr>
              <a:picLocks noChangeAspect="1" noChangeArrowheads="1"/>
            </p:cNvPicPr>
            <p:nvPr/>
          </p:nvPicPr>
          <p:blipFill rotWithShape="1">
            <a:blip r:embed="rId6" cstate="screen"/>
            <a:srcRect l="-20915"/>
            <a:stretch>
              <a:fillRect/>
            </a:stretch>
          </p:blipFill>
          <p:spPr bwMode="auto">
            <a:xfrm>
              <a:off x="1327746" y="1601679"/>
              <a:ext cx="4474341" cy="1303043"/>
            </a:xfrm>
            <a:custGeom>
              <a:avLst/>
              <a:gdLst>
                <a:gd name="connsiteX0" fmla="*/ 0 w 4474341"/>
                <a:gd name="connsiteY0" fmla="*/ 0 h 1303043"/>
                <a:gd name="connsiteX1" fmla="*/ 4474341 w 4474341"/>
                <a:gd name="connsiteY1" fmla="*/ 0 h 1303043"/>
                <a:gd name="connsiteX2" fmla="*/ 4474341 w 4474341"/>
                <a:gd name="connsiteY2" fmla="*/ 1303043 h 1303043"/>
                <a:gd name="connsiteX3" fmla="*/ 0 w 4474341"/>
                <a:gd name="connsiteY3" fmla="*/ 1303043 h 1303043"/>
              </a:gdLst>
              <a:ahLst/>
              <a:cxnLst>
                <a:cxn ang="0">
                  <a:pos x="connsiteX0" y="connsiteY0"/>
                </a:cxn>
                <a:cxn ang="0">
                  <a:pos x="connsiteX1" y="connsiteY1"/>
                </a:cxn>
                <a:cxn ang="0">
                  <a:pos x="connsiteX2" y="connsiteY2"/>
                </a:cxn>
                <a:cxn ang="0">
                  <a:pos x="connsiteX3" y="connsiteY3"/>
                </a:cxn>
              </a:cxnLst>
              <a:rect l="l" t="t" r="r" b="b"/>
              <a:pathLst>
                <a:path w="4474341" h="1303043">
                  <a:moveTo>
                    <a:pt x="0" y="0"/>
                  </a:moveTo>
                  <a:lnTo>
                    <a:pt x="4474341" y="0"/>
                  </a:lnTo>
                  <a:lnTo>
                    <a:pt x="4474341" y="1303043"/>
                  </a:lnTo>
                  <a:lnTo>
                    <a:pt x="0" y="1303043"/>
                  </a:lnTo>
                  <a:close/>
                </a:path>
              </a:pathLst>
            </a:custGeom>
            <a:noFill/>
            <a:extLst>
              <a:ext uri="{909E8E84-426E-40DD-AFC4-6F175D3DCCD1}">
                <a14:hiddenFill xmlns:a14="http://schemas.microsoft.com/office/drawing/2010/main">
                  <a:solidFill>
                    <a:srgbClr val="FFFFFF"/>
                  </a:solidFill>
                </a14:hiddenFill>
              </a:ext>
            </a:extLst>
          </p:spPr>
        </p:pic>
        <p:grpSp>
          <p:nvGrpSpPr>
            <p:cNvPr id="40" name="组合 39"/>
            <p:cNvGrpSpPr/>
            <p:nvPr/>
          </p:nvGrpSpPr>
          <p:grpSpPr>
            <a:xfrm>
              <a:off x="591859" y="1608471"/>
              <a:ext cx="5210349" cy="1427957"/>
              <a:chOff x="3761883" y="2340990"/>
              <a:chExt cx="5210349" cy="1427957"/>
            </a:xfrm>
          </p:grpSpPr>
          <p:grpSp>
            <p:nvGrpSpPr>
              <p:cNvPr id="41" name="组合 40"/>
              <p:cNvGrpSpPr/>
              <p:nvPr/>
            </p:nvGrpSpPr>
            <p:grpSpPr>
              <a:xfrm>
                <a:off x="3761883" y="2340990"/>
                <a:ext cx="5210349" cy="1427957"/>
                <a:chOff x="559255" y="1388570"/>
                <a:chExt cx="4580964" cy="1255468"/>
              </a:xfrm>
            </p:grpSpPr>
            <p:sp>
              <p:nvSpPr>
                <p:cNvPr id="42" name="矩形 41"/>
                <p:cNvSpPr/>
                <p:nvPr/>
              </p:nvSpPr>
              <p:spPr>
                <a:xfrm>
                  <a:off x="683988" y="1388570"/>
                  <a:ext cx="4456231" cy="1147297"/>
                </a:xfrm>
                <a:prstGeom prst="rect">
                  <a:avLst/>
                </a:prstGeom>
                <a:gradFill>
                  <a:gsLst>
                    <a:gs pos="28000">
                      <a:srgbClr val="4176FD"/>
                    </a:gs>
                    <a:gs pos="100000">
                      <a:srgbClr val="09BFFF">
                        <a:alpha val="48000"/>
                      </a:srgbClr>
                    </a:gs>
                  </a:gsLst>
                  <a:lin ang="0" scaled="0"/>
                </a:gradFill>
                <a:ln>
                  <a:noFill/>
                </a:ln>
                <a:effectLst>
                  <a:outerShdw blurRad="330200" dist="88900" dir="5400000" algn="t" rotWithShape="0">
                    <a:srgbClr val="38B2F1">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3" name="箭头: V 形 10"/>
                <p:cNvSpPr/>
                <p:nvPr/>
              </p:nvSpPr>
              <p:spPr>
                <a:xfrm rot="9000000">
                  <a:off x="559255" y="2491070"/>
                  <a:ext cx="95368" cy="152968"/>
                </a:xfrm>
                <a:prstGeom prst="chevron">
                  <a:avLst>
                    <a:gd name="adj" fmla="val 57578"/>
                  </a:avLst>
                </a:prstGeom>
                <a:solidFill>
                  <a:srgbClr val="A3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44" name="组合 43"/>
                <p:cNvGrpSpPr/>
                <p:nvPr/>
              </p:nvGrpSpPr>
              <p:grpSpPr>
                <a:xfrm>
                  <a:off x="805437" y="1447815"/>
                  <a:ext cx="991171" cy="138298"/>
                  <a:chOff x="805437" y="1588807"/>
                  <a:chExt cx="991171" cy="138298"/>
                </a:xfrm>
                <a:gradFill>
                  <a:gsLst>
                    <a:gs pos="0">
                      <a:srgbClr val="F7FCFF">
                        <a:alpha val="63000"/>
                      </a:srgbClr>
                    </a:gs>
                    <a:gs pos="100000">
                      <a:srgbClr val="F7FCFF">
                        <a:alpha val="0"/>
                      </a:srgbClr>
                    </a:gs>
                  </a:gsLst>
                  <a:lin ang="0" scaled="0"/>
                </a:gradFill>
              </p:grpSpPr>
              <p:sp>
                <p:nvSpPr>
                  <p:cNvPr id="45" name="平行四边形 44"/>
                  <p:cNvSpPr/>
                  <p:nvPr/>
                </p:nvSpPr>
                <p:spPr>
                  <a:xfrm>
                    <a:off x="8054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平行四边形 45"/>
                  <p:cNvSpPr/>
                  <p:nvPr/>
                </p:nvSpPr>
                <p:spPr>
                  <a:xfrm>
                    <a:off x="100228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平行四边形 46"/>
                  <p:cNvSpPr/>
                  <p:nvPr/>
                </p:nvSpPr>
                <p:spPr>
                  <a:xfrm>
                    <a:off x="11991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平行四边形 47"/>
                  <p:cNvSpPr/>
                  <p:nvPr/>
                </p:nvSpPr>
                <p:spPr>
                  <a:xfrm>
                    <a:off x="139598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平行四边形 48"/>
                  <p:cNvSpPr/>
                  <p:nvPr/>
                </p:nvSpPr>
                <p:spPr>
                  <a:xfrm>
                    <a:off x="15928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805437" y="2311415"/>
                  <a:ext cx="991171" cy="138298"/>
                  <a:chOff x="805437" y="1588807"/>
                  <a:chExt cx="991171" cy="138298"/>
                </a:xfrm>
                <a:gradFill>
                  <a:gsLst>
                    <a:gs pos="0">
                      <a:srgbClr val="F7FCFF">
                        <a:alpha val="63000"/>
                      </a:srgbClr>
                    </a:gs>
                    <a:gs pos="100000">
                      <a:srgbClr val="F7FCFF">
                        <a:alpha val="0"/>
                      </a:srgbClr>
                    </a:gs>
                  </a:gsLst>
                  <a:lin ang="0" scaled="0"/>
                </a:gradFill>
              </p:grpSpPr>
              <p:sp>
                <p:nvSpPr>
                  <p:cNvPr id="51" name="平行四边形 50"/>
                  <p:cNvSpPr/>
                  <p:nvPr/>
                </p:nvSpPr>
                <p:spPr>
                  <a:xfrm>
                    <a:off x="8054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平行四边形 51"/>
                  <p:cNvSpPr/>
                  <p:nvPr/>
                </p:nvSpPr>
                <p:spPr>
                  <a:xfrm>
                    <a:off x="100228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平行四边形 52"/>
                  <p:cNvSpPr/>
                  <p:nvPr/>
                </p:nvSpPr>
                <p:spPr>
                  <a:xfrm>
                    <a:off x="11991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平行四边形 53"/>
                  <p:cNvSpPr/>
                  <p:nvPr/>
                </p:nvSpPr>
                <p:spPr>
                  <a:xfrm>
                    <a:off x="139598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平行四边形 54"/>
                  <p:cNvSpPr/>
                  <p:nvPr/>
                </p:nvSpPr>
                <p:spPr>
                  <a:xfrm>
                    <a:off x="1592837" y="1588807"/>
                    <a:ext cx="203771" cy="138298"/>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56" name="文本框 55"/>
              <p:cNvSpPr txBox="1"/>
              <p:nvPr/>
            </p:nvSpPr>
            <p:spPr>
              <a:xfrm>
                <a:off x="4265755" y="2522801"/>
                <a:ext cx="4186376" cy="953324"/>
              </a:xfrm>
              <a:prstGeom prst="rect">
                <a:avLst/>
              </a:prstGeom>
              <a:noFill/>
            </p:spPr>
            <p:txBody>
              <a:bodyPr wrap="square">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宏观经济总专题</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（三大支撑八项重点）</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sp>
        <p:nvSpPr>
          <p:cNvPr id="3" name="文本框 2"/>
          <p:cNvSpPr txBox="1"/>
          <p:nvPr/>
        </p:nvSpPr>
        <p:spPr>
          <a:xfrm>
            <a:off x="586740" y="5913755"/>
            <a:ext cx="10881360" cy="737235"/>
          </a:xfrm>
          <a:prstGeom prst="rect">
            <a:avLst/>
          </a:prstGeom>
          <a:noFill/>
        </p:spPr>
        <p:txBody>
          <a:bodyPr wrap="square" rtlCol="0" anchor="t">
            <a:spAutoFit/>
          </a:bodyPr>
          <a:lstStyle/>
          <a:p>
            <a:pPr indent="0" algn="ctr"/>
            <a:r>
              <a:rPr lang="zh-CN" altLang="en-US" sz="1800" b="1" spc="152" dirty="0">
                <a:solidFill>
                  <a:schemeClr val="accent1"/>
                </a:solidFill>
                <a:latin typeface="微软雅黑" panose="020B0503020204020204" pitchFamily="34" charset="-122"/>
                <a:ea typeface="微软雅黑" panose="020B0503020204020204" pitchFamily="34" charset="-122"/>
                <a:sym typeface="+mn-ea"/>
              </a:rPr>
              <a:t>围绕省委省政府中心工作，设置关键数据指标，集聚信息资源，为领导提供一站式决策支撑，实现领导</a:t>
            </a:r>
            <a:r>
              <a:rPr lang="zh-CN" altLang="en-US" sz="2400" b="1" spc="152" dirty="0">
                <a:solidFill>
                  <a:srgbClr val="ED7D31">
                    <a:lumMod val="75000"/>
                  </a:srgbClr>
                </a:solidFill>
                <a:latin typeface="微软雅黑" panose="020B0503020204020204" pitchFamily="34" charset="-122"/>
                <a:ea typeface="微软雅黑" panose="020B0503020204020204" pitchFamily="34" charset="-122"/>
                <a:sym typeface="+mn-ea"/>
              </a:rPr>
              <a:t>“随时看数、随即决策、随行指挥”</a:t>
            </a:r>
          </a:p>
        </p:txBody>
      </p:sp>
      <p:grpSp>
        <p:nvGrpSpPr>
          <p:cNvPr id="4" name="组合 3"/>
          <p:cNvGrpSpPr/>
          <p:nvPr/>
        </p:nvGrpSpPr>
        <p:grpSpPr>
          <a:xfrm>
            <a:off x="485140" y="2790825"/>
            <a:ext cx="1731010" cy="668020"/>
            <a:chOff x="10385" y="6135"/>
            <a:chExt cx="2142" cy="445"/>
          </a:xfrm>
        </p:grpSpPr>
        <p:sp>
          <p:nvSpPr>
            <p:cNvPr id="118" name="矩形: 圆角 28"/>
            <p:cNvSpPr/>
            <p:nvPr/>
          </p:nvSpPr>
          <p:spPr>
            <a:xfrm>
              <a:off x="10385" y="6135"/>
              <a:ext cx="2142" cy="445"/>
            </a:xfrm>
            <a:prstGeom prst="roundRect">
              <a:avLst>
                <a:gd name="adj" fmla="val 50000"/>
              </a:avLst>
            </a:prstGeom>
            <a:gradFill flip="none" rotWithShape="1">
              <a:gsLst>
                <a:gs pos="23000">
                  <a:srgbClr val="005FB8"/>
                </a:gs>
                <a:gs pos="100000">
                  <a:srgbClr val="0070C0"/>
                </a:gs>
              </a:gsLst>
              <a:lin ang="13500000" scaled="1"/>
              <a:tileRect/>
            </a:gradFill>
            <a:ln>
              <a:gradFill flip="none" rotWithShape="1">
                <a:gsLst>
                  <a:gs pos="45500">
                    <a:srgbClr val="74DAD8">
                      <a:alpha val="0"/>
                    </a:srgbClr>
                  </a:gs>
                  <a:gs pos="0">
                    <a:srgbClr val="00BCB8"/>
                  </a:gs>
                  <a:gs pos="100000">
                    <a:schemeClr val="bg1"/>
                  </a:gs>
                </a:gsLst>
                <a:lin ang="0" scaled="1"/>
                <a:tileRect/>
              </a:gradFill>
            </a:ln>
            <a:effectLst>
              <a:outerShdw blurRad="254000" dist="139700" dir="2700000" sx="94000" sy="94000" algn="tl" rotWithShape="0">
                <a:srgbClr val="005FB8">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ctr"/>
              <a:endParaRPr lang="zh-CN" altLang="en-US" sz="3200">
                <a:solidFill>
                  <a:schemeClr val="bg1"/>
                </a:solidFill>
              </a:endParaRPr>
            </a:p>
          </p:txBody>
        </p:sp>
        <p:sp>
          <p:nvSpPr>
            <p:cNvPr id="120" name="文本框 119"/>
            <p:cNvSpPr txBox="1"/>
            <p:nvPr/>
          </p:nvSpPr>
          <p:spPr>
            <a:xfrm>
              <a:off x="10439" y="6259"/>
              <a:ext cx="1985" cy="198"/>
            </a:xfrm>
            <a:prstGeom prst="rect">
              <a:avLst/>
            </a:prstGeom>
            <a:noFill/>
          </p:spPr>
          <p:txBody>
            <a:bodyPr wrap="square" rtlCol="0">
              <a:spAutoFit/>
            </a:bodyPr>
            <a:lstStyle/>
            <a:p>
              <a:pPr algn="ctr">
                <a:lnSpc>
                  <a:spcPts val="1600"/>
                </a:lnSpc>
                <a:spcBef>
                  <a:spcPts val="600"/>
                </a:spcBef>
                <a:defRPr/>
              </a:pPr>
              <a:r>
                <a:rPr lang="zh-CN" altLang="en-US" b="1" dirty="0">
                  <a:solidFill>
                    <a:schemeClr val="bg1"/>
                  </a:solidFill>
                  <a:latin typeface="微软雅黑" panose="020B0503020204020204" pitchFamily="34" charset="-122"/>
                  <a:ea typeface="微软雅黑" panose="020B0503020204020204" pitchFamily="34" charset="-122"/>
                  <a:sym typeface="inpin heiti" panose="00000500000000000000" pitchFamily="2" charset="-122"/>
                </a:rPr>
                <a:t>疫情防控专题</a:t>
              </a:r>
            </a:p>
          </p:txBody>
        </p:sp>
      </p:grpSp>
      <p:sp>
        <p:nvSpPr>
          <p:cNvPr id="6" name="矩形: 圆角 28"/>
          <p:cNvSpPr/>
          <p:nvPr/>
        </p:nvSpPr>
        <p:spPr>
          <a:xfrm>
            <a:off x="2691130" y="2790825"/>
            <a:ext cx="1731010" cy="668020"/>
          </a:xfrm>
          <a:prstGeom prst="roundRect">
            <a:avLst>
              <a:gd name="adj" fmla="val 50000"/>
            </a:avLst>
          </a:prstGeom>
          <a:gradFill flip="none" rotWithShape="1">
            <a:gsLst>
              <a:gs pos="23000">
                <a:srgbClr val="005FB8"/>
              </a:gs>
              <a:gs pos="100000">
                <a:srgbClr val="0070C0"/>
              </a:gs>
            </a:gsLst>
            <a:lin ang="13500000" scaled="1"/>
            <a:tileRect/>
          </a:gradFill>
          <a:ln>
            <a:gradFill flip="none" rotWithShape="1">
              <a:gsLst>
                <a:gs pos="45500">
                  <a:srgbClr val="74DAD8">
                    <a:alpha val="0"/>
                  </a:srgbClr>
                </a:gs>
                <a:gs pos="0">
                  <a:srgbClr val="00BCB8"/>
                </a:gs>
                <a:gs pos="100000">
                  <a:schemeClr val="bg1"/>
                </a:gs>
              </a:gsLst>
              <a:lin ang="0" scaled="1"/>
              <a:tileRect/>
            </a:gradFill>
          </a:ln>
          <a:effectLst>
            <a:outerShdw blurRad="254000" dist="139700" dir="2700000" sx="94000" sy="94000" algn="tl" rotWithShape="0">
              <a:srgbClr val="005FB8">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ctr"/>
            <a:endParaRPr lang="zh-CN" altLang="en-US" sz="3200">
              <a:solidFill>
                <a:schemeClr val="bg1"/>
              </a:solidFill>
            </a:endParaRPr>
          </a:p>
        </p:txBody>
      </p:sp>
      <p:sp>
        <p:nvSpPr>
          <p:cNvPr id="9" name="矩形: 圆角 28"/>
          <p:cNvSpPr/>
          <p:nvPr/>
        </p:nvSpPr>
        <p:spPr>
          <a:xfrm>
            <a:off x="4941570" y="2790825"/>
            <a:ext cx="1731010" cy="668020"/>
          </a:xfrm>
          <a:prstGeom prst="roundRect">
            <a:avLst>
              <a:gd name="adj" fmla="val 50000"/>
            </a:avLst>
          </a:prstGeom>
          <a:gradFill flip="none" rotWithShape="1">
            <a:gsLst>
              <a:gs pos="23000">
                <a:srgbClr val="005FB8"/>
              </a:gs>
              <a:gs pos="100000">
                <a:srgbClr val="0070C0"/>
              </a:gs>
            </a:gsLst>
            <a:lin ang="13500000" scaled="1"/>
            <a:tileRect/>
          </a:gradFill>
          <a:ln>
            <a:gradFill flip="none" rotWithShape="1">
              <a:gsLst>
                <a:gs pos="45500">
                  <a:srgbClr val="74DAD8">
                    <a:alpha val="0"/>
                  </a:srgbClr>
                </a:gs>
                <a:gs pos="0">
                  <a:srgbClr val="00BCB8"/>
                </a:gs>
                <a:gs pos="100000">
                  <a:schemeClr val="bg1"/>
                </a:gs>
              </a:gsLst>
              <a:lin ang="0" scaled="1"/>
              <a:tileRect/>
            </a:gradFill>
          </a:ln>
          <a:effectLst>
            <a:outerShdw blurRad="254000" dist="139700" dir="2700000" sx="94000" sy="94000" algn="tl" rotWithShape="0">
              <a:srgbClr val="005FB8">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ctr"/>
            <a:endParaRPr lang="zh-CN" altLang="en-US" sz="3200">
              <a:solidFill>
                <a:schemeClr val="bg1"/>
              </a:solidFill>
            </a:endParaRPr>
          </a:p>
        </p:txBody>
      </p:sp>
      <p:pic>
        <p:nvPicPr>
          <p:cNvPr id="11" name="图片 2"/>
          <p:cNvPicPr>
            <a:picLocks noChangeAspect="1"/>
          </p:cNvPicPr>
          <p:nvPr/>
        </p:nvPicPr>
        <p:blipFill>
          <a:blip r:embed="rId7" cstate="screen"/>
          <a:stretch>
            <a:fillRect/>
          </a:stretch>
        </p:blipFill>
        <p:spPr>
          <a:xfrm>
            <a:off x="7320280" y="922020"/>
            <a:ext cx="2132965" cy="4527550"/>
          </a:xfrm>
          <a:prstGeom prst="rect">
            <a:avLst/>
          </a:prstGeom>
          <a:noFill/>
          <a:ln w="9525">
            <a:noFill/>
          </a:ln>
        </p:spPr>
      </p:pic>
      <p:pic>
        <p:nvPicPr>
          <p:cNvPr id="12" name="图片 3"/>
          <p:cNvPicPr>
            <a:picLocks noChangeAspect="1"/>
          </p:cNvPicPr>
          <p:nvPr/>
        </p:nvPicPr>
        <p:blipFill>
          <a:blip r:embed="rId8" cstate="screen"/>
          <a:stretch>
            <a:fillRect/>
          </a:stretch>
        </p:blipFill>
        <p:spPr>
          <a:xfrm>
            <a:off x="9671685" y="922020"/>
            <a:ext cx="2140585" cy="4535805"/>
          </a:xfrm>
          <a:prstGeom prst="rect">
            <a:avLst/>
          </a:prstGeom>
          <a:noFill/>
          <a:ln w="9525">
            <a:noFill/>
          </a:ln>
        </p:spPr>
      </p:pic>
      <p:sp>
        <p:nvSpPr>
          <p:cNvPr id="129" name="PA-剪去对角的矩形 12"/>
          <p:cNvSpPr/>
          <p:nvPr>
            <p:custDataLst>
              <p:tags r:id="rId1"/>
            </p:custDataLst>
          </p:nvPr>
        </p:nvSpPr>
        <p:spPr>
          <a:xfrm>
            <a:off x="297180" y="3594100"/>
            <a:ext cx="2058670" cy="2108835"/>
          </a:xfrm>
          <a:prstGeom prst="snip2DiagRect">
            <a:avLst>
              <a:gd name="adj1" fmla="val 0"/>
              <a:gd name="adj2" fmla="val 12588"/>
            </a:avLst>
          </a:prstGeom>
          <a:solidFill>
            <a:schemeClr val="bg1">
              <a:alpha val="91000"/>
            </a:schemeClr>
          </a:solidFill>
          <a:ln w="6350">
            <a:gradFill>
              <a:gsLst>
                <a:gs pos="0">
                  <a:srgbClr val="76CBE8"/>
                </a:gs>
                <a:gs pos="100000">
                  <a:srgbClr val="A7E1E5"/>
                </a:gs>
              </a:gsLst>
              <a:lin ang="5400000" scaled="1"/>
            </a:grad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r"/>
            <a:endParaRPr lang="zh-CN" altLang="en-US" sz="1600" dirty="0">
              <a:solidFill>
                <a:schemeClr val="tx1">
                  <a:lumMod val="75000"/>
                  <a:lumOff val="25000"/>
                </a:schemeClr>
              </a:solidFill>
            </a:endParaRPr>
          </a:p>
        </p:txBody>
      </p:sp>
      <p:sp>
        <p:nvSpPr>
          <p:cNvPr id="13" name="PA-剪去对角的矩形 12"/>
          <p:cNvSpPr/>
          <p:nvPr>
            <p:custDataLst>
              <p:tags r:id="rId2"/>
            </p:custDataLst>
          </p:nvPr>
        </p:nvSpPr>
        <p:spPr>
          <a:xfrm>
            <a:off x="2529840" y="3581400"/>
            <a:ext cx="2058670" cy="2108835"/>
          </a:xfrm>
          <a:prstGeom prst="snip2DiagRect">
            <a:avLst>
              <a:gd name="adj1" fmla="val 0"/>
              <a:gd name="adj2" fmla="val 12588"/>
            </a:avLst>
          </a:prstGeom>
          <a:solidFill>
            <a:schemeClr val="bg1">
              <a:alpha val="91000"/>
            </a:schemeClr>
          </a:solidFill>
          <a:ln w="6350">
            <a:gradFill>
              <a:gsLst>
                <a:gs pos="0">
                  <a:srgbClr val="76CBE8"/>
                </a:gs>
                <a:gs pos="100000">
                  <a:srgbClr val="A7E1E5"/>
                </a:gs>
              </a:gsLst>
              <a:lin ang="5400000" scaled="1"/>
            </a:grad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r"/>
            <a:endParaRPr lang="zh-CN" altLang="en-US" sz="1600" dirty="0">
              <a:solidFill>
                <a:schemeClr val="tx1">
                  <a:lumMod val="75000"/>
                  <a:lumOff val="25000"/>
                </a:schemeClr>
              </a:solidFill>
            </a:endParaRPr>
          </a:p>
        </p:txBody>
      </p:sp>
      <p:sp>
        <p:nvSpPr>
          <p:cNvPr id="14" name="PA-剪去对角的矩形 12"/>
          <p:cNvSpPr/>
          <p:nvPr>
            <p:custDataLst>
              <p:tags r:id="rId3"/>
            </p:custDataLst>
          </p:nvPr>
        </p:nvSpPr>
        <p:spPr>
          <a:xfrm>
            <a:off x="4762500" y="3594100"/>
            <a:ext cx="2058670" cy="2108835"/>
          </a:xfrm>
          <a:prstGeom prst="snip2DiagRect">
            <a:avLst>
              <a:gd name="adj1" fmla="val 0"/>
              <a:gd name="adj2" fmla="val 12588"/>
            </a:avLst>
          </a:prstGeom>
          <a:solidFill>
            <a:schemeClr val="bg1">
              <a:alpha val="91000"/>
            </a:schemeClr>
          </a:solidFill>
          <a:ln w="6350">
            <a:gradFill>
              <a:gsLst>
                <a:gs pos="0">
                  <a:srgbClr val="76CBE8"/>
                </a:gs>
                <a:gs pos="100000">
                  <a:srgbClr val="A7E1E5"/>
                </a:gs>
              </a:gsLst>
              <a:lin ang="5400000" scaled="1"/>
            </a:grad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algn="r"/>
            <a:endParaRPr lang="zh-CN" altLang="en-US" sz="1600" dirty="0">
              <a:solidFill>
                <a:schemeClr val="tx1">
                  <a:lumMod val="75000"/>
                  <a:lumOff val="25000"/>
                </a:schemeClr>
              </a:solidFill>
            </a:endParaRPr>
          </a:p>
        </p:txBody>
      </p:sp>
      <p:sp>
        <p:nvSpPr>
          <p:cNvPr id="15" name="文本框 14"/>
          <p:cNvSpPr txBox="1"/>
          <p:nvPr/>
        </p:nvSpPr>
        <p:spPr>
          <a:xfrm>
            <a:off x="2751279" y="2976335"/>
            <a:ext cx="1604134" cy="296545"/>
          </a:xfrm>
          <a:prstGeom prst="rect">
            <a:avLst/>
          </a:prstGeom>
          <a:noFill/>
        </p:spPr>
        <p:txBody>
          <a:bodyPr wrap="square" rtlCol="0">
            <a:spAutoFit/>
          </a:bodyPr>
          <a:lstStyle/>
          <a:p>
            <a:pPr algn="ctr">
              <a:lnSpc>
                <a:spcPts val="1600"/>
              </a:lnSpc>
              <a:spcBef>
                <a:spcPts val="600"/>
              </a:spcBef>
              <a:defRPr/>
            </a:pPr>
            <a:r>
              <a:rPr lang="zh-CN" altLang="en-US" b="1" dirty="0">
                <a:solidFill>
                  <a:schemeClr val="bg1"/>
                </a:solidFill>
                <a:latin typeface="微软雅黑" panose="020B0503020204020204" pitchFamily="34" charset="-122"/>
                <a:ea typeface="微软雅黑" panose="020B0503020204020204" pitchFamily="34" charset="-122"/>
                <a:sym typeface="inpin heiti" panose="00000500000000000000" pitchFamily="2" charset="-122"/>
              </a:rPr>
              <a:t>营商环境专题</a:t>
            </a:r>
          </a:p>
        </p:txBody>
      </p:sp>
      <p:sp>
        <p:nvSpPr>
          <p:cNvPr id="16" name="文本框 15"/>
          <p:cNvSpPr txBox="1"/>
          <p:nvPr/>
        </p:nvSpPr>
        <p:spPr>
          <a:xfrm>
            <a:off x="4999179" y="2977605"/>
            <a:ext cx="1604134" cy="296545"/>
          </a:xfrm>
          <a:prstGeom prst="rect">
            <a:avLst/>
          </a:prstGeom>
          <a:noFill/>
        </p:spPr>
        <p:txBody>
          <a:bodyPr wrap="square" rtlCol="0">
            <a:spAutoFit/>
          </a:bodyPr>
          <a:lstStyle/>
          <a:p>
            <a:pPr algn="ctr">
              <a:lnSpc>
                <a:spcPts val="1600"/>
              </a:lnSpc>
              <a:spcBef>
                <a:spcPts val="600"/>
              </a:spcBef>
              <a:defRPr/>
            </a:pPr>
            <a:r>
              <a:rPr lang="zh-CN" altLang="en-US" b="1" dirty="0">
                <a:solidFill>
                  <a:schemeClr val="bg1"/>
                </a:solidFill>
                <a:latin typeface="微软雅黑" panose="020B0503020204020204" pitchFamily="34" charset="-122"/>
                <a:ea typeface="微软雅黑" panose="020B0503020204020204" pitchFamily="34" charset="-122"/>
                <a:sym typeface="inpin heiti" panose="00000500000000000000" pitchFamily="2" charset="-122"/>
              </a:rPr>
              <a:t>科技创新专题</a:t>
            </a:r>
          </a:p>
        </p:txBody>
      </p:sp>
      <p:sp>
        <p:nvSpPr>
          <p:cNvPr id="17" name="文本框 16"/>
          <p:cNvSpPr txBox="1"/>
          <p:nvPr/>
        </p:nvSpPr>
        <p:spPr>
          <a:xfrm>
            <a:off x="485140" y="3666490"/>
            <a:ext cx="1603375" cy="1753235"/>
          </a:xfrm>
          <a:prstGeom prst="rect">
            <a:avLst/>
          </a:prstGeom>
          <a:noFill/>
        </p:spPr>
        <p:txBody>
          <a:bodyPr wrap="square" rtlCol="0" anchor="t">
            <a:spAutoFit/>
          </a:bodyPr>
          <a:lstStyle/>
          <a:p>
            <a:pPr indent="0" algn="l">
              <a:lnSpc>
                <a:spcPct val="150000"/>
              </a:lnSpc>
              <a:buFont typeface="Arial" panose="020B0604020202020204" pitchFamily="34" charset="0"/>
              <a:buNone/>
            </a:pPr>
            <a:r>
              <a:rPr lang="zh-CN" altLang="en-US" b="1">
                <a:solidFill>
                  <a:schemeClr val="tx1">
                    <a:lumMod val="50000"/>
                    <a:lumOff val="50000"/>
                  </a:schemeClr>
                </a:solidFill>
                <a:sym typeface="+mn-ea"/>
              </a:rPr>
              <a:t>全面掌控疫情防控总体趋势，精准实施疫情防控策略。</a:t>
            </a:r>
            <a:endParaRPr kumimoji="1" lang="zh-CN" altLang="en-US" dirty="0">
              <a:solidFill>
                <a:srgbClr val="FF0000"/>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2691130" y="3717290"/>
            <a:ext cx="1727200" cy="1753235"/>
          </a:xfrm>
          <a:prstGeom prst="rect">
            <a:avLst/>
          </a:prstGeom>
          <a:noFill/>
        </p:spPr>
        <p:txBody>
          <a:bodyPr wrap="square" rtlCol="0" anchor="t">
            <a:spAutoFit/>
          </a:bodyPr>
          <a:lstStyle/>
          <a:p>
            <a:pPr indent="0" algn="l">
              <a:lnSpc>
                <a:spcPct val="150000"/>
              </a:lnSpc>
              <a:buFont typeface="Arial" panose="020B0604020202020204" pitchFamily="34" charset="0"/>
              <a:buNone/>
            </a:pPr>
            <a:r>
              <a:rPr lang="zh-CN" altLang="en-US" b="1">
                <a:solidFill>
                  <a:schemeClr val="tx1">
                    <a:lumMod val="50000"/>
                    <a:lumOff val="50000"/>
                  </a:schemeClr>
                </a:solidFill>
                <a:sym typeface="Arial" panose="020B0604020202020204" pitchFamily="34" charset="0"/>
              </a:rPr>
              <a:t>对全省营商环境情况进行总体评估，营造良好营商氛围。</a:t>
            </a:r>
          </a:p>
        </p:txBody>
      </p:sp>
      <p:sp>
        <p:nvSpPr>
          <p:cNvPr id="19" name="文本框 18"/>
          <p:cNvSpPr txBox="1"/>
          <p:nvPr/>
        </p:nvSpPr>
        <p:spPr>
          <a:xfrm>
            <a:off x="4928235" y="3742690"/>
            <a:ext cx="1727200" cy="1753235"/>
          </a:xfrm>
          <a:prstGeom prst="rect">
            <a:avLst/>
          </a:prstGeom>
          <a:noFill/>
        </p:spPr>
        <p:txBody>
          <a:bodyPr wrap="square" rtlCol="0" anchor="t">
            <a:spAutoFit/>
          </a:bodyPr>
          <a:lstStyle/>
          <a:p>
            <a:pPr indent="0" algn="l">
              <a:lnSpc>
                <a:spcPct val="150000"/>
              </a:lnSpc>
              <a:buFont typeface="Arial" panose="020B0604020202020204" pitchFamily="34" charset="0"/>
              <a:buNone/>
            </a:pPr>
            <a:r>
              <a:rPr lang="zh-CN" altLang="en-US" b="1">
                <a:solidFill>
                  <a:schemeClr val="tx1">
                    <a:lumMod val="50000"/>
                    <a:lumOff val="50000"/>
                  </a:schemeClr>
                </a:solidFill>
                <a:sym typeface="Arial" panose="020B0604020202020204" pitchFamily="34" charset="0"/>
              </a:rPr>
              <a:t>一手掌控全省科技创新数据，助力打造创新强省。</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635"/>
            <a:ext cx="12195810" cy="6858635"/>
          </a:xfrm>
          <a:prstGeom prst="rect">
            <a:avLst/>
          </a:prstGeom>
          <a:gradFill>
            <a:gsLst>
              <a:gs pos="0">
                <a:schemeClr val="accent1">
                  <a:lumMod val="30000"/>
                  <a:lumOff val="70000"/>
                  <a:alpha val="0"/>
                </a:schemeClr>
              </a:gs>
              <a:gs pos="100000">
                <a:schemeClr val="accent1">
                  <a:lumMod val="20000"/>
                  <a:lumOff val="80000"/>
                  <a:alpha val="60000"/>
                </a:schemeClr>
              </a:gs>
            </a:gsLst>
            <a:lin ang="16200000" scaled="0"/>
          </a:gradFill>
          <a:ln>
            <a:noFill/>
          </a:ln>
        </p:spPr>
        <p:style>
          <a:lnRef idx="2">
            <a:schemeClr val="accent2"/>
          </a:lnRef>
          <a:fillRef idx="1">
            <a:schemeClr val="lt1"/>
          </a:fillRef>
          <a:effectRef idx="0">
            <a:schemeClr val="accent2"/>
          </a:effectRef>
          <a:fontRef idx="minor">
            <a:schemeClr val="dk1"/>
          </a:fontRef>
        </p:style>
        <p:txBody>
          <a:bodyPr wrap="square" lIns="90000" tIns="0" rIns="90000" bIns="46800" rtlCol="0">
            <a:noAutofit/>
          </a:bodyPr>
          <a:lstStyle/>
          <a:p>
            <a:pPr>
              <a:lnSpc>
                <a:spcPct val="130000"/>
              </a:lnSpc>
              <a:spcAft>
                <a:spcPts val="1000"/>
              </a:spcAft>
            </a:pPr>
            <a:endParaRPr lang="zh-CN" altLang="en-US" sz="1400" b="1" spc="150" dirty="0">
              <a:latin typeface="微软雅黑" panose="020B0503020204020204" pitchFamily="34" charset="-122"/>
              <a:ea typeface="微软雅黑" panose="020B0503020204020204" pitchFamily="34" charset="-122"/>
            </a:endParaRPr>
          </a:p>
        </p:txBody>
      </p:sp>
      <p:sp>
        <p:nvSpPr>
          <p:cNvPr id="24" name="矩形 23"/>
          <p:cNvSpPr/>
          <p:nvPr/>
        </p:nvSpPr>
        <p:spPr>
          <a:xfrm>
            <a:off x="1970413" y="2201545"/>
            <a:ext cx="1826260" cy="2954020"/>
          </a:xfrm>
          <a:prstGeom prst="rect">
            <a:avLst/>
          </a:prstGeom>
          <a:gradFill>
            <a:gsLst>
              <a:gs pos="100000">
                <a:schemeClr val="accent1">
                  <a:lumMod val="5000"/>
                  <a:lumOff val="95000"/>
                  <a:alpha val="54000"/>
                </a:schemeClr>
              </a:gs>
              <a:gs pos="0">
                <a:schemeClr val="accent1">
                  <a:lumMod val="30000"/>
                  <a:lumOff val="70000"/>
                  <a:alpha val="0"/>
                </a:schemeClr>
              </a:gs>
            </a:gsLst>
            <a:lin ang="2700000" scaled="0"/>
          </a:gradFill>
          <a:ln>
            <a:gradFill>
              <a:gsLst>
                <a:gs pos="0">
                  <a:schemeClr val="tx2">
                    <a:lumMod val="75000"/>
                    <a:alpha val="0"/>
                  </a:schemeClr>
                </a:gs>
                <a:gs pos="100000">
                  <a:schemeClr val="accent1">
                    <a:lumMod val="50000"/>
                    <a:alpha val="69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4090678" y="2201545"/>
            <a:ext cx="1825625" cy="2954020"/>
          </a:xfrm>
          <a:prstGeom prst="rect">
            <a:avLst/>
          </a:prstGeom>
          <a:gradFill>
            <a:gsLst>
              <a:gs pos="100000">
                <a:schemeClr val="accent1">
                  <a:lumMod val="5000"/>
                  <a:lumOff val="95000"/>
                  <a:alpha val="54000"/>
                </a:schemeClr>
              </a:gs>
              <a:gs pos="0">
                <a:schemeClr val="accent1">
                  <a:lumMod val="30000"/>
                  <a:lumOff val="70000"/>
                  <a:alpha val="0"/>
                </a:schemeClr>
              </a:gs>
            </a:gsLst>
            <a:lin ang="5400000" scaled="0"/>
          </a:gradFill>
          <a:ln>
            <a:gradFill>
              <a:gsLst>
                <a:gs pos="0">
                  <a:schemeClr val="tx2">
                    <a:lumMod val="75000"/>
                    <a:alpha val="0"/>
                  </a:schemeClr>
                </a:gs>
                <a:gs pos="100000">
                  <a:schemeClr val="accent1">
                    <a:lumMod val="50000"/>
                    <a:alpha val="69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6210308" y="2201545"/>
            <a:ext cx="1825625" cy="2954020"/>
          </a:xfrm>
          <a:prstGeom prst="rect">
            <a:avLst/>
          </a:prstGeom>
          <a:gradFill>
            <a:gsLst>
              <a:gs pos="100000">
                <a:schemeClr val="accent1">
                  <a:lumMod val="5000"/>
                  <a:lumOff val="95000"/>
                  <a:alpha val="54000"/>
                </a:schemeClr>
              </a:gs>
              <a:gs pos="0">
                <a:schemeClr val="accent1">
                  <a:lumMod val="30000"/>
                  <a:lumOff val="70000"/>
                  <a:alpha val="0"/>
                </a:schemeClr>
              </a:gs>
            </a:gsLst>
            <a:lin ang="5400000" scaled="0"/>
          </a:gradFill>
          <a:ln>
            <a:gradFill>
              <a:gsLst>
                <a:gs pos="0">
                  <a:schemeClr val="tx2">
                    <a:lumMod val="75000"/>
                    <a:alpha val="0"/>
                  </a:schemeClr>
                </a:gs>
                <a:gs pos="100000">
                  <a:schemeClr val="accent1">
                    <a:lumMod val="50000"/>
                    <a:alpha val="69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8329938" y="2201545"/>
            <a:ext cx="1826260" cy="2953385"/>
          </a:xfrm>
          <a:prstGeom prst="rect">
            <a:avLst/>
          </a:prstGeom>
          <a:gradFill>
            <a:gsLst>
              <a:gs pos="100000">
                <a:schemeClr val="accent1">
                  <a:lumMod val="5000"/>
                  <a:lumOff val="95000"/>
                  <a:alpha val="54000"/>
                </a:schemeClr>
              </a:gs>
              <a:gs pos="0">
                <a:schemeClr val="accent1">
                  <a:lumMod val="30000"/>
                  <a:lumOff val="70000"/>
                  <a:alpha val="0"/>
                </a:schemeClr>
              </a:gs>
            </a:gsLst>
            <a:lin ang="5400000" scaled="0"/>
          </a:gradFill>
          <a:ln>
            <a:gradFill>
              <a:gsLst>
                <a:gs pos="0">
                  <a:schemeClr val="tx2">
                    <a:lumMod val="75000"/>
                    <a:alpha val="0"/>
                  </a:schemeClr>
                </a:gs>
                <a:gs pos="100000">
                  <a:schemeClr val="accent1">
                    <a:lumMod val="50000"/>
                    <a:alpha val="69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03835" y="800735"/>
            <a:ext cx="3473450" cy="829945"/>
          </a:xfrm>
          <a:prstGeom prst="rect">
            <a:avLst/>
          </a:prstGeom>
          <a:noFill/>
        </p:spPr>
        <p:txBody>
          <a:bodyPr wrap="square" rtlCol="0" anchor="t">
            <a:spAutoFit/>
          </a:bodyPr>
          <a:lstStyle/>
          <a:p>
            <a:pPr algn="ctr"/>
            <a:r>
              <a:rPr lang="zh-CN" sz="4800" b="1" dirty="0">
                <a:solidFill>
                  <a:schemeClr val="tx2">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目 录</a:t>
            </a:r>
          </a:p>
        </p:txBody>
      </p:sp>
      <p:sp>
        <p:nvSpPr>
          <p:cNvPr id="20" name="文本框 19"/>
          <p:cNvSpPr txBox="1"/>
          <p:nvPr/>
        </p:nvSpPr>
        <p:spPr>
          <a:xfrm>
            <a:off x="4317373" y="3850640"/>
            <a:ext cx="1372235" cy="429895"/>
          </a:xfrm>
          <a:prstGeom prst="rect">
            <a:avLst/>
          </a:prstGeom>
          <a:noFill/>
        </p:spPr>
        <p:txBody>
          <a:bodyPr wrap="square">
            <a:spAutoFit/>
          </a:bodyPr>
          <a:lstStyle/>
          <a:p>
            <a:pPr algn="dist" defTabSz="231140"/>
            <a:r>
              <a:rPr lang="zh-CN" altLang="en-US" sz="2200" b="1" kern="100" dirty="0">
                <a:solidFill>
                  <a:schemeClr val="tx2">
                    <a:lumMod val="50000"/>
                  </a:schemeClr>
                </a:solidFill>
                <a:latin typeface="微软雅黑" panose="020B0503020204020204" pitchFamily="34" charset="-122"/>
                <a:ea typeface="微软雅黑" panose="020B0503020204020204" pitchFamily="34" charset="-122"/>
              </a:rPr>
              <a:t>建设目标</a:t>
            </a:r>
          </a:p>
        </p:txBody>
      </p:sp>
      <p:sp>
        <p:nvSpPr>
          <p:cNvPr id="31" name="文本框 30"/>
          <p:cNvSpPr txBox="1"/>
          <p:nvPr/>
        </p:nvSpPr>
        <p:spPr>
          <a:xfrm>
            <a:off x="6437003" y="3850640"/>
            <a:ext cx="1372235" cy="429895"/>
          </a:xfrm>
          <a:prstGeom prst="rect">
            <a:avLst/>
          </a:prstGeom>
          <a:noFill/>
        </p:spPr>
        <p:txBody>
          <a:bodyPr wrap="square">
            <a:spAutoFit/>
          </a:bodyPr>
          <a:lstStyle/>
          <a:p>
            <a:pPr algn="dist" defTabSz="231140"/>
            <a:r>
              <a:rPr lang="zh-CN" altLang="en-US" sz="2200" b="1" kern="100" dirty="0">
                <a:solidFill>
                  <a:schemeClr val="tx2">
                    <a:lumMod val="50000"/>
                  </a:schemeClr>
                </a:solidFill>
                <a:latin typeface="微软雅黑" panose="020B0503020204020204" pitchFamily="34" charset="-122"/>
                <a:ea typeface="微软雅黑" panose="020B0503020204020204" pitchFamily="34" charset="-122"/>
              </a:rPr>
              <a:t>功能布局</a:t>
            </a:r>
          </a:p>
        </p:txBody>
      </p:sp>
      <p:sp>
        <p:nvSpPr>
          <p:cNvPr id="51" name="文本框 50"/>
          <p:cNvSpPr txBox="1"/>
          <p:nvPr/>
        </p:nvSpPr>
        <p:spPr>
          <a:xfrm>
            <a:off x="8555998" y="3835716"/>
            <a:ext cx="1372870" cy="429895"/>
          </a:xfrm>
          <a:prstGeom prst="rect">
            <a:avLst/>
          </a:prstGeom>
          <a:noFill/>
        </p:spPr>
        <p:txBody>
          <a:bodyPr wrap="square">
            <a:spAutoFit/>
          </a:bodyPr>
          <a:lstStyle/>
          <a:p>
            <a:pPr algn="dist" defTabSz="231140"/>
            <a:r>
              <a:rPr lang="zh-CN" altLang="en-US" sz="2200" b="1" kern="100" dirty="0">
                <a:solidFill>
                  <a:schemeClr val="tx2">
                    <a:lumMod val="50000"/>
                  </a:schemeClr>
                </a:solidFill>
                <a:latin typeface="微软雅黑" panose="020B0503020204020204" pitchFamily="34" charset="-122"/>
                <a:ea typeface="微软雅黑" panose="020B0503020204020204" pitchFamily="34" charset="-122"/>
              </a:rPr>
              <a:t>实施计划</a:t>
            </a:r>
          </a:p>
        </p:txBody>
      </p:sp>
      <p:sp>
        <p:nvSpPr>
          <p:cNvPr id="34" name="文本框 33"/>
          <p:cNvSpPr txBox="1"/>
          <p:nvPr/>
        </p:nvSpPr>
        <p:spPr>
          <a:xfrm>
            <a:off x="2197108" y="3850640"/>
            <a:ext cx="1372870" cy="429895"/>
          </a:xfrm>
          <a:prstGeom prst="rect">
            <a:avLst/>
          </a:prstGeom>
          <a:noFill/>
        </p:spPr>
        <p:txBody>
          <a:bodyPr wrap="square">
            <a:spAutoFit/>
          </a:bodyPr>
          <a:lstStyle/>
          <a:p>
            <a:pPr algn="dist" defTabSz="231140"/>
            <a:r>
              <a:rPr lang="zh-CN" altLang="en-US" sz="2200" b="1" kern="100" dirty="0">
                <a:solidFill>
                  <a:schemeClr val="tx2">
                    <a:lumMod val="50000"/>
                  </a:schemeClr>
                </a:solidFill>
                <a:latin typeface="微软雅黑" panose="020B0503020204020204" pitchFamily="34" charset="-122"/>
                <a:ea typeface="微软雅黑" panose="020B0503020204020204" pitchFamily="34" charset="-122"/>
              </a:rPr>
              <a:t>总体定位</a:t>
            </a:r>
          </a:p>
        </p:txBody>
      </p:sp>
      <p:sp>
        <p:nvSpPr>
          <p:cNvPr id="4" name="文本框 3"/>
          <p:cNvSpPr txBox="1"/>
          <p:nvPr/>
        </p:nvSpPr>
        <p:spPr>
          <a:xfrm>
            <a:off x="4316738" y="2308860"/>
            <a:ext cx="1372235" cy="583565"/>
          </a:xfrm>
          <a:prstGeom prst="rect">
            <a:avLst/>
          </a:prstGeom>
          <a:noFill/>
        </p:spPr>
        <p:txBody>
          <a:bodyPr wrap="square">
            <a:spAutoFit/>
          </a:bodyPr>
          <a:lstStyle/>
          <a:p>
            <a:pPr algn="ctr" defTabSz="231140"/>
            <a:r>
              <a:rPr lang="en-US" altLang="zh-CN" sz="3200" b="1" kern="100" dirty="0">
                <a:gradFill>
                  <a:gsLst>
                    <a:gs pos="9000">
                      <a:schemeClr val="accent1">
                        <a:alpha val="0"/>
                      </a:schemeClr>
                    </a:gs>
                    <a:gs pos="100000">
                      <a:srgbClr val="00A3DD"/>
                    </a:gs>
                  </a:gsLst>
                  <a:lin ang="16200000" scaled="0"/>
                </a:gradFill>
                <a:latin typeface="微软雅黑" panose="020B0503020204020204" pitchFamily="34" charset="-122"/>
                <a:ea typeface="微软雅黑" panose="020B0503020204020204" pitchFamily="34" charset="-122"/>
              </a:rPr>
              <a:t>02</a:t>
            </a:r>
          </a:p>
        </p:txBody>
      </p:sp>
      <p:sp>
        <p:nvSpPr>
          <p:cNvPr id="5" name="文本框 4"/>
          <p:cNvSpPr txBox="1"/>
          <p:nvPr/>
        </p:nvSpPr>
        <p:spPr>
          <a:xfrm>
            <a:off x="6436368" y="2308860"/>
            <a:ext cx="1372235" cy="583565"/>
          </a:xfrm>
          <a:prstGeom prst="rect">
            <a:avLst/>
          </a:prstGeom>
          <a:noFill/>
        </p:spPr>
        <p:txBody>
          <a:bodyPr wrap="square">
            <a:spAutoFit/>
          </a:bodyPr>
          <a:lstStyle/>
          <a:p>
            <a:pPr algn="ctr" defTabSz="231140"/>
            <a:r>
              <a:rPr lang="en-US" altLang="zh-CN" sz="3200" b="1" kern="100" dirty="0">
                <a:gradFill>
                  <a:gsLst>
                    <a:gs pos="9000">
                      <a:schemeClr val="accent1">
                        <a:alpha val="0"/>
                      </a:schemeClr>
                    </a:gs>
                    <a:gs pos="100000">
                      <a:srgbClr val="0B67C7"/>
                    </a:gs>
                  </a:gsLst>
                  <a:lin ang="16200000" scaled="0"/>
                </a:gradFill>
                <a:latin typeface="微软雅黑" panose="020B0503020204020204" pitchFamily="34" charset="-122"/>
                <a:ea typeface="微软雅黑" panose="020B0503020204020204" pitchFamily="34" charset="-122"/>
              </a:rPr>
              <a:t>03</a:t>
            </a:r>
          </a:p>
        </p:txBody>
      </p:sp>
      <p:sp>
        <p:nvSpPr>
          <p:cNvPr id="6" name="文本框 5"/>
          <p:cNvSpPr txBox="1"/>
          <p:nvPr/>
        </p:nvSpPr>
        <p:spPr>
          <a:xfrm>
            <a:off x="8555998" y="2308225"/>
            <a:ext cx="1372870" cy="583565"/>
          </a:xfrm>
          <a:prstGeom prst="rect">
            <a:avLst/>
          </a:prstGeom>
          <a:noFill/>
        </p:spPr>
        <p:txBody>
          <a:bodyPr wrap="square">
            <a:spAutoFit/>
          </a:bodyPr>
          <a:lstStyle/>
          <a:p>
            <a:pPr algn="ctr" defTabSz="231140"/>
            <a:r>
              <a:rPr lang="en-US" altLang="zh-CN" sz="3200" b="1" kern="100" dirty="0">
                <a:gradFill>
                  <a:gsLst>
                    <a:gs pos="9000">
                      <a:schemeClr val="accent1">
                        <a:alpha val="0"/>
                      </a:schemeClr>
                    </a:gs>
                    <a:gs pos="100000">
                      <a:schemeClr val="accent5"/>
                    </a:gs>
                  </a:gsLst>
                  <a:lin ang="16200000" scaled="0"/>
                </a:gradFill>
                <a:latin typeface="微软雅黑" panose="020B0503020204020204" pitchFamily="34" charset="-122"/>
                <a:ea typeface="微软雅黑" panose="020B0503020204020204" pitchFamily="34" charset="-122"/>
              </a:rPr>
              <a:t>04</a:t>
            </a:r>
          </a:p>
        </p:txBody>
      </p:sp>
      <p:sp>
        <p:nvSpPr>
          <p:cNvPr id="9" name="文本框 8"/>
          <p:cNvSpPr txBox="1"/>
          <p:nvPr/>
        </p:nvSpPr>
        <p:spPr>
          <a:xfrm>
            <a:off x="2196473" y="2308860"/>
            <a:ext cx="1372870" cy="583565"/>
          </a:xfrm>
          <a:prstGeom prst="rect">
            <a:avLst/>
          </a:prstGeom>
          <a:noFill/>
        </p:spPr>
        <p:txBody>
          <a:bodyPr wrap="square">
            <a:spAutoFit/>
          </a:bodyPr>
          <a:lstStyle/>
          <a:p>
            <a:pPr algn="ctr" defTabSz="231140"/>
            <a:r>
              <a:rPr lang="en-US" altLang="zh-CN" sz="3200" b="1" kern="100" dirty="0">
                <a:gradFill>
                  <a:gsLst>
                    <a:gs pos="9000">
                      <a:schemeClr val="accent1">
                        <a:alpha val="0"/>
                      </a:schemeClr>
                    </a:gs>
                    <a:gs pos="100000">
                      <a:schemeClr val="accent1"/>
                    </a:gs>
                  </a:gsLst>
                  <a:lin ang="16200000" scaled="0"/>
                </a:gradFill>
                <a:latin typeface="微软雅黑" panose="020B0503020204020204" pitchFamily="34" charset="-122"/>
                <a:ea typeface="微软雅黑" panose="020B0503020204020204" pitchFamily="34" charset="-122"/>
              </a:rPr>
              <a:t>01</a:t>
            </a:r>
          </a:p>
        </p:txBody>
      </p:sp>
      <p:pic>
        <p:nvPicPr>
          <p:cNvPr id="16" name="图片 15"/>
          <p:cNvPicPr>
            <a:picLocks noChangeAspect="1"/>
          </p:cNvPicPr>
          <p:nvPr/>
        </p:nvPicPr>
        <p:blipFill>
          <a:blip r:embed="rId2" cstate="screen"/>
          <a:stretch>
            <a:fillRect/>
          </a:stretch>
        </p:blipFill>
        <p:spPr>
          <a:xfrm>
            <a:off x="9049393" y="3264217"/>
            <a:ext cx="386080" cy="414020"/>
          </a:xfrm>
          <a:prstGeom prst="rect">
            <a:avLst/>
          </a:prstGeom>
        </p:spPr>
      </p:pic>
      <p:pic>
        <p:nvPicPr>
          <p:cNvPr id="18" name="图片 17"/>
          <p:cNvPicPr>
            <a:picLocks noChangeAspect="1"/>
          </p:cNvPicPr>
          <p:nvPr/>
        </p:nvPicPr>
        <p:blipFill>
          <a:blip r:embed="rId3" cstate="screen"/>
          <a:stretch>
            <a:fillRect/>
          </a:stretch>
        </p:blipFill>
        <p:spPr>
          <a:xfrm>
            <a:off x="6913888" y="3246755"/>
            <a:ext cx="436880" cy="421640"/>
          </a:xfrm>
          <a:prstGeom prst="rect">
            <a:avLst/>
          </a:prstGeom>
        </p:spPr>
      </p:pic>
      <p:pic>
        <p:nvPicPr>
          <p:cNvPr id="19" name="图片 18"/>
          <p:cNvPicPr>
            <a:picLocks noChangeAspect="1"/>
          </p:cNvPicPr>
          <p:nvPr/>
        </p:nvPicPr>
        <p:blipFill>
          <a:blip r:embed="rId4" cstate="screen"/>
          <a:stretch>
            <a:fillRect/>
          </a:stretch>
        </p:blipFill>
        <p:spPr>
          <a:xfrm>
            <a:off x="4801878" y="3245485"/>
            <a:ext cx="452755" cy="452755"/>
          </a:xfrm>
          <a:prstGeom prst="rect">
            <a:avLst/>
          </a:prstGeom>
        </p:spPr>
      </p:pic>
      <p:pic>
        <p:nvPicPr>
          <p:cNvPr id="21" name="图片 20"/>
          <p:cNvPicPr>
            <a:picLocks noChangeAspect="1"/>
          </p:cNvPicPr>
          <p:nvPr/>
        </p:nvPicPr>
        <p:blipFill>
          <a:blip r:embed="rId5" cstate="screen"/>
          <a:stretch>
            <a:fillRect/>
          </a:stretch>
        </p:blipFill>
        <p:spPr>
          <a:xfrm>
            <a:off x="2682883" y="3240405"/>
            <a:ext cx="400685" cy="459105"/>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759460" y="1905000"/>
            <a:ext cx="10716895" cy="4679950"/>
          </a:xfrm>
          <a:prstGeom prst="rect">
            <a:avLst/>
          </a:prstGeom>
          <a:gradFill>
            <a:gsLst>
              <a:gs pos="22000">
                <a:schemeClr val="accent1">
                  <a:lumMod val="30000"/>
                  <a:lumOff val="70000"/>
                  <a:alpha val="0"/>
                </a:schemeClr>
              </a:gs>
              <a:gs pos="81000">
                <a:schemeClr val="accent1">
                  <a:lumMod val="60000"/>
                  <a:lumOff val="40000"/>
                </a:schemeClr>
              </a:gs>
            </a:gsLst>
            <a:lin ang="5400000" scaled="0"/>
          </a:gradFill>
          <a:ln w="9525" cap="flat" cmpd="sng" algn="ctr">
            <a:noFill/>
            <a:prstDash val="dash"/>
          </a:ln>
          <a:effectLst/>
        </p:spPr>
        <p:txBody>
          <a:bodyPr lIns="121912" tIns="60956" rIns="121912" bIns="60956" rtlCol="0" anchor="t" anchorCtr="0"/>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zh-CN" altLang="en-US" sz="1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endParaRPr>
          </a:p>
        </p:txBody>
      </p:sp>
      <p:sp>
        <p:nvSpPr>
          <p:cNvPr id="2" name="标题 1"/>
          <p:cNvSpPr>
            <a:spLocks noGrp="1"/>
          </p:cNvSpPr>
          <p:nvPr>
            <p:ph type="title"/>
          </p:nvPr>
        </p:nvSpPr>
        <p:spPr/>
        <p:txBody>
          <a:bodyPr/>
          <a:lstStyle/>
          <a:p>
            <a:pPr algn="l">
              <a:buClrTx/>
              <a:buSzTx/>
              <a:buFontTx/>
            </a:pPr>
            <a:r>
              <a:rPr lang="en-US" altLang="zh-CN" sz="2400" dirty="0">
                <a:latin typeface="+mj-ea"/>
                <a:sym typeface="+mn-ea"/>
              </a:rPr>
              <a:t>“</a:t>
            </a:r>
            <a:r>
              <a:rPr lang="zh-CN" altLang="en-US" sz="2400" dirty="0">
                <a:latin typeface="+mj-ea"/>
                <a:sym typeface="+mn-ea"/>
              </a:rPr>
              <a:t>湘易办</a:t>
            </a:r>
            <a:r>
              <a:rPr lang="en-US" altLang="zh-CN" sz="2400" dirty="0">
                <a:latin typeface="+mj-ea"/>
                <a:sym typeface="+mn-ea"/>
              </a:rPr>
              <a:t>”</a:t>
            </a:r>
            <a:r>
              <a:rPr lang="zh-CN" altLang="en-US" sz="2400" dirty="0">
                <a:latin typeface="+mj-ea"/>
                <a:sym typeface="+mn-ea"/>
              </a:rPr>
              <a:t>政务版特色功能</a:t>
            </a:r>
            <a:r>
              <a:rPr lang="en-US" altLang="zh-CN" sz="2400" dirty="0">
                <a:latin typeface="+mj-ea"/>
                <a:sym typeface="+mn-ea"/>
              </a:rPr>
              <a:t>—— </a:t>
            </a:r>
            <a:r>
              <a:rPr lang="zh-CN" altLang="en-US" sz="2400" dirty="0">
                <a:latin typeface="+mj-ea"/>
                <a:sym typeface="+mn-ea"/>
              </a:rPr>
              <a:t>内控管理</a:t>
            </a:r>
          </a:p>
        </p:txBody>
      </p:sp>
      <p:grpSp>
        <p:nvGrpSpPr>
          <p:cNvPr id="126" name="组合 125"/>
          <p:cNvGrpSpPr/>
          <p:nvPr/>
        </p:nvGrpSpPr>
        <p:grpSpPr>
          <a:xfrm>
            <a:off x="1099820" y="3482340"/>
            <a:ext cx="10128250" cy="2825750"/>
            <a:chOff x="1691" y="3862"/>
            <a:chExt cx="16164" cy="5933"/>
          </a:xfrm>
        </p:grpSpPr>
        <p:sp>
          <p:nvSpPr>
            <p:cNvPr id="36" name="矩形 35"/>
            <p:cNvSpPr/>
            <p:nvPr/>
          </p:nvSpPr>
          <p:spPr>
            <a:xfrm>
              <a:off x="1831" y="4002"/>
              <a:ext cx="16024" cy="5793"/>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40" name="矩形 39"/>
            <p:cNvSpPr/>
            <p:nvPr/>
          </p:nvSpPr>
          <p:spPr>
            <a:xfrm>
              <a:off x="1691" y="3862"/>
              <a:ext cx="16024" cy="5793"/>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sp>
        <p:nvSpPr>
          <p:cNvPr id="4" name="文本框 3"/>
          <p:cNvSpPr txBox="1"/>
          <p:nvPr/>
        </p:nvSpPr>
        <p:spPr>
          <a:xfrm>
            <a:off x="1948180" y="3675380"/>
            <a:ext cx="7855585" cy="304800"/>
          </a:xfrm>
          <a:prstGeom prst="rect">
            <a:avLst/>
          </a:prstGeom>
          <a:noFill/>
        </p:spPr>
        <p:txBody>
          <a:bodyPr wrap="square" lIns="68580" tIns="34290" rIns="68580" bIns="34290" rtlCol="0">
            <a:spAutoFit/>
          </a:bodyPr>
          <a:lstStyle/>
          <a:p>
            <a:pPr marL="0" marR="0" lvl="0" indent="0" algn="ctr" defTabSz="913765" rtl="0" eaLnBrk="1" fontAlgn="auto" latinLnBrk="0" hangingPunct="1">
              <a:lnSpc>
                <a:spcPct val="140000"/>
              </a:lnSpc>
              <a:spcBef>
                <a:spcPts val="0"/>
              </a:spcBef>
              <a:spcAft>
                <a:spcPts val="0"/>
              </a:spcAft>
              <a:buClrTx/>
              <a:buSzTx/>
              <a:buFontTx/>
              <a:buNone/>
              <a:defRPr/>
            </a:pPr>
            <a:r>
              <a:rPr kumimoji="1" lang="zh-CN" altLang="en-US" sz="1100" b="0" i="0" u="none" strike="noStrike" kern="1200" cap="none" spc="0"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mn-cs"/>
              </a:rPr>
              <a:t>任务按责任逐级分解，明确责任，明确时间，及时反馈</a:t>
            </a:r>
          </a:p>
        </p:txBody>
      </p:sp>
      <p:grpSp>
        <p:nvGrpSpPr>
          <p:cNvPr id="125" name="组合 124"/>
          <p:cNvGrpSpPr/>
          <p:nvPr/>
        </p:nvGrpSpPr>
        <p:grpSpPr>
          <a:xfrm>
            <a:off x="1327785" y="4165600"/>
            <a:ext cx="9473565" cy="1934845"/>
            <a:chOff x="2104" y="4949"/>
            <a:chExt cx="16145" cy="4062"/>
          </a:xfrm>
        </p:grpSpPr>
        <p:cxnSp>
          <p:nvCxnSpPr>
            <p:cNvPr id="30" name="直线连接符 15"/>
            <p:cNvCxnSpPr/>
            <p:nvPr/>
          </p:nvCxnSpPr>
          <p:spPr>
            <a:xfrm flipV="1">
              <a:off x="3239" y="6648"/>
              <a:ext cx="850" cy="6"/>
            </a:xfrm>
            <a:prstGeom prst="line">
              <a:avLst/>
            </a:prstGeom>
            <a:ln w="25400">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sp>
          <p:nvSpPr>
            <p:cNvPr id="32" name="圆角矩形 31"/>
            <p:cNvSpPr/>
            <p:nvPr/>
          </p:nvSpPr>
          <p:spPr>
            <a:xfrm>
              <a:off x="4114" y="6082"/>
              <a:ext cx="1134" cy="1134"/>
            </a:xfrm>
            <a:prstGeom prst="roundRect">
              <a:avLst/>
            </a:prstGeom>
            <a:gradFill>
              <a:gsLst>
                <a:gs pos="0">
                  <a:srgbClr val="07569F">
                    <a:alpha val="69000"/>
                  </a:srgbClr>
                </a:gs>
                <a:gs pos="100000">
                  <a:srgbClr val="07569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分</a:t>
              </a:r>
              <a:r>
                <a:rPr kumimoji="0" lang="en-US" altLang="zh-CN"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 </a:t>
              </a:r>
              <a:r>
                <a:rPr kumimoji="0" lang="zh-CN" altLang="en-US"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解任</a:t>
              </a:r>
              <a:r>
                <a:rPr kumimoji="0" lang="en-US" altLang="zh-CN"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 </a:t>
              </a:r>
              <a:r>
                <a:rPr kumimoji="0" lang="zh-CN" altLang="en-US"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务</a:t>
              </a:r>
            </a:p>
          </p:txBody>
        </p:sp>
        <p:cxnSp>
          <p:nvCxnSpPr>
            <p:cNvPr id="34" name="直接连接符 33"/>
            <p:cNvCxnSpPr/>
            <p:nvPr/>
          </p:nvCxnSpPr>
          <p:spPr>
            <a:xfrm>
              <a:off x="5247" y="6649"/>
              <a:ext cx="429"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圆角矩形 34"/>
            <p:cNvSpPr/>
            <p:nvPr/>
          </p:nvSpPr>
          <p:spPr>
            <a:xfrm>
              <a:off x="6535" y="4961"/>
              <a:ext cx="1834" cy="680"/>
            </a:xfrm>
            <a:prstGeom prst="roundRect">
              <a:avLst/>
            </a:prstGeom>
            <a:gradFill>
              <a:gsLst>
                <a:gs pos="0">
                  <a:srgbClr val="07569F">
                    <a:alpha val="69000"/>
                  </a:srgbClr>
                </a:gs>
                <a:gs pos="100000">
                  <a:srgbClr val="07569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牵头部门</a:t>
              </a:r>
            </a:p>
          </p:txBody>
        </p:sp>
        <p:sp>
          <p:nvSpPr>
            <p:cNvPr id="38" name="圆角矩形 37"/>
            <p:cNvSpPr/>
            <p:nvPr/>
          </p:nvSpPr>
          <p:spPr>
            <a:xfrm>
              <a:off x="6535" y="5861"/>
              <a:ext cx="1834" cy="680"/>
            </a:xfrm>
            <a:prstGeom prst="roundRect">
              <a:avLst/>
            </a:prstGeom>
            <a:gradFill>
              <a:gsLst>
                <a:gs pos="0">
                  <a:srgbClr val="07569F">
                    <a:alpha val="69000"/>
                  </a:srgbClr>
                </a:gs>
                <a:gs pos="100000">
                  <a:srgbClr val="07569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协办部门</a:t>
              </a:r>
              <a:r>
                <a:rPr kumimoji="0" lang="en-US" altLang="zh-CN"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1</a:t>
              </a:r>
            </a:p>
          </p:txBody>
        </p:sp>
        <p:sp>
          <p:nvSpPr>
            <p:cNvPr id="39" name="圆角矩形 38"/>
            <p:cNvSpPr/>
            <p:nvPr/>
          </p:nvSpPr>
          <p:spPr>
            <a:xfrm>
              <a:off x="6535" y="6761"/>
              <a:ext cx="1834" cy="680"/>
            </a:xfrm>
            <a:prstGeom prst="roundRect">
              <a:avLst/>
            </a:prstGeom>
            <a:gradFill>
              <a:gsLst>
                <a:gs pos="0">
                  <a:srgbClr val="07569F">
                    <a:alpha val="69000"/>
                  </a:srgbClr>
                </a:gs>
                <a:gs pos="100000">
                  <a:srgbClr val="07569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sym typeface="+mn-ea"/>
                </a:rPr>
                <a:t>协办部门</a:t>
              </a:r>
              <a:r>
                <a:rPr kumimoji="0" lang="en-US" altLang="zh-CN"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sym typeface="+mn-ea"/>
                </a:rPr>
                <a:t>2</a:t>
              </a:r>
            </a:p>
          </p:txBody>
        </p:sp>
        <p:sp>
          <p:nvSpPr>
            <p:cNvPr id="44" name="圆角矩形 43"/>
            <p:cNvSpPr/>
            <p:nvPr/>
          </p:nvSpPr>
          <p:spPr>
            <a:xfrm>
              <a:off x="6535" y="7661"/>
              <a:ext cx="1834" cy="680"/>
            </a:xfrm>
            <a:prstGeom prst="roundRect">
              <a:avLst/>
            </a:prstGeom>
            <a:gradFill>
              <a:gsLst>
                <a:gs pos="0">
                  <a:srgbClr val="07569F">
                    <a:alpha val="69000"/>
                  </a:srgbClr>
                </a:gs>
                <a:gs pos="100000">
                  <a:srgbClr val="07569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 ...</a:t>
              </a:r>
            </a:p>
          </p:txBody>
        </p:sp>
        <p:cxnSp>
          <p:nvCxnSpPr>
            <p:cNvPr id="6" name="肘形连接符 5"/>
            <p:cNvCxnSpPr/>
            <p:nvPr/>
          </p:nvCxnSpPr>
          <p:spPr>
            <a:xfrm rot="10800000" flipV="1">
              <a:off x="6444" y="5301"/>
              <a:ext cx="45" cy="2700"/>
            </a:xfrm>
            <a:prstGeom prst="bentConnector3">
              <a:avLst>
                <a:gd name="adj1" fmla="val 1768888"/>
              </a:avLst>
            </a:prstGeom>
            <a:ln w="19050">
              <a:solidFill>
                <a:schemeClr val="accent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7" name="直线连接符 15"/>
            <p:cNvCxnSpPr/>
            <p:nvPr/>
          </p:nvCxnSpPr>
          <p:spPr>
            <a:xfrm flipV="1">
              <a:off x="5692" y="7112"/>
              <a:ext cx="765" cy="6"/>
            </a:xfrm>
            <a:prstGeom prst="line">
              <a:avLst/>
            </a:prstGeom>
            <a:ln w="25400">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直线连接符 15"/>
            <p:cNvCxnSpPr/>
            <p:nvPr/>
          </p:nvCxnSpPr>
          <p:spPr>
            <a:xfrm flipV="1">
              <a:off x="5691" y="6194"/>
              <a:ext cx="765" cy="6"/>
            </a:xfrm>
            <a:prstGeom prst="line">
              <a:avLst/>
            </a:prstGeom>
            <a:ln w="25400">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圆角矩形 8"/>
            <p:cNvSpPr/>
            <p:nvPr/>
          </p:nvSpPr>
          <p:spPr>
            <a:xfrm>
              <a:off x="9184" y="4950"/>
              <a:ext cx="1834" cy="680"/>
            </a:xfrm>
            <a:prstGeom prst="roundRect">
              <a:avLst/>
            </a:prstGeom>
            <a:gradFill>
              <a:gsLst>
                <a:gs pos="0">
                  <a:srgbClr val="07569F">
                    <a:alpha val="69000"/>
                  </a:srgbClr>
                </a:gs>
                <a:gs pos="100000">
                  <a:srgbClr val="07569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限时办理</a:t>
              </a:r>
            </a:p>
          </p:txBody>
        </p:sp>
        <p:sp>
          <p:nvSpPr>
            <p:cNvPr id="10" name="圆角矩形 9"/>
            <p:cNvSpPr/>
            <p:nvPr/>
          </p:nvSpPr>
          <p:spPr>
            <a:xfrm>
              <a:off x="9184" y="5850"/>
              <a:ext cx="1834" cy="680"/>
            </a:xfrm>
            <a:prstGeom prst="roundRect">
              <a:avLst/>
            </a:prstGeom>
            <a:gradFill>
              <a:gsLst>
                <a:gs pos="0">
                  <a:srgbClr val="07569F">
                    <a:alpha val="69000"/>
                  </a:srgbClr>
                </a:gs>
                <a:gs pos="100000">
                  <a:srgbClr val="07569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限时办理</a:t>
              </a:r>
            </a:p>
          </p:txBody>
        </p:sp>
        <p:sp>
          <p:nvSpPr>
            <p:cNvPr id="91" name="圆角矩形 90"/>
            <p:cNvSpPr/>
            <p:nvPr/>
          </p:nvSpPr>
          <p:spPr>
            <a:xfrm>
              <a:off x="9184" y="6750"/>
              <a:ext cx="1834" cy="680"/>
            </a:xfrm>
            <a:prstGeom prst="roundRect">
              <a:avLst/>
            </a:prstGeom>
            <a:gradFill>
              <a:gsLst>
                <a:gs pos="0">
                  <a:srgbClr val="07569F">
                    <a:alpha val="69000"/>
                  </a:srgbClr>
                </a:gs>
                <a:gs pos="100000">
                  <a:srgbClr val="07569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sym typeface="+mn-ea"/>
                </a:rPr>
                <a:t>限时办理</a:t>
              </a:r>
            </a:p>
          </p:txBody>
        </p:sp>
        <p:sp>
          <p:nvSpPr>
            <p:cNvPr id="92" name="圆角矩形 91"/>
            <p:cNvSpPr/>
            <p:nvPr/>
          </p:nvSpPr>
          <p:spPr>
            <a:xfrm>
              <a:off x="9184" y="7650"/>
              <a:ext cx="1834" cy="680"/>
            </a:xfrm>
            <a:prstGeom prst="roundRect">
              <a:avLst/>
            </a:prstGeom>
            <a:gradFill>
              <a:gsLst>
                <a:gs pos="0">
                  <a:srgbClr val="07569F">
                    <a:alpha val="69000"/>
                  </a:srgbClr>
                </a:gs>
                <a:gs pos="100000">
                  <a:srgbClr val="07569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 ...</a:t>
              </a:r>
            </a:p>
          </p:txBody>
        </p:sp>
        <p:cxnSp>
          <p:nvCxnSpPr>
            <p:cNvPr id="94" name="直线连接符 15"/>
            <p:cNvCxnSpPr/>
            <p:nvPr/>
          </p:nvCxnSpPr>
          <p:spPr>
            <a:xfrm flipV="1">
              <a:off x="8389" y="7101"/>
              <a:ext cx="765" cy="6"/>
            </a:xfrm>
            <a:prstGeom prst="line">
              <a:avLst/>
            </a:prstGeom>
            <a:ln w="25400">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5" name="直线连接符 15"/>
            <p:cNvCxnSpPr/>
            <p:nvPr/>
          </p:nvCxnSpPr>
          <p:spPr>
            <a:xfrm flipV="1">
              <a:off x="8388" y="6183"/>
              <a:ext cx="765" cy="6"/>
            </a:xfrm>
            <a:prstGeom prst="line">
              <a:avLst/>
            </a:prstGeom>
            <a:ln w="25400">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7" name="直线连接符 15"/>
            <p:cNvCxnSpPr/>
            <p:nvPr/>
          </p:nvCxnSpPr>
          <p:spPr>
            <a:xfrm flipV="1">
              <a:off x="8389" y="5287"/>
              <a:ext cx="765" cy="6"/>
            </a:xfrm>
            <a:prstGeom prst="line">
              <a:avLst/>
            </a:prstGeom>
            <a:ln w="25400">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8" name="直线连接符 15"/>
            <p:cNvCxnSpPr/>
            <p:nvPr/>
          </p:nvCxnSpPr>
          <p:spPr>
            <a:xfrm flipV="1">
              <a:off x="8389" y="8009"/>
              <a:ext cx="765" cy="6"/>
            </a:xfrm>
            <a:prstGeom prst="line">
              <a:avLst/>
            </a:prstGeom>
            <a:ln w="25400">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sp>
          <p:nvSpPr>
            <p:cNvPr id="99" name="圆角矩形 98"/>
            <p:cNvSpPr/>
            <p:nvPr/>
          </p:nvSpPr>
          <p:spPr>
            <a:xfrm>
              <a:off x="11832" y="4949"/>
              <a:ext cx="1834" cy="680"/>
            </a:xfrm>
            <a:prstGeom prst="roundRect">
              <a:avLst/>
            </a:prstGeom>
            <a:gradFill>
              <a:gsLst>
                <a:gs pos="0">
                  <a:srgbClr val="07569F">
                    <a:alpha val="69000"/>
                  </a:srgbClr>
                </a:gs>
                <a:gs pos="100000">
                  <a:srgbClr val="07569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限时审核</a:t>
              </a:r>
            </a:p>
          </p:txBody>
        </p:sp>
        <p:sp>
          <p:nvSpPr>
            <p:cNvPr id="112" name="圆角矩形 111"/>
            <p:cNvSpPr/>
            <p:nvPr/>
          </p:nvSpPr>
          <p:spPr>
            <a:xfrm>
              <a:off x="11832" y="5849"/>
              <a:ext cx="1834" cy="680"/>
            </a:xfrm>
            <a:prstGeom prst="roundRect">
              <a:avLst/>
            </a:prstGeom>
            <a:gradFill>
              <a:gsLst>
                <a:gs pos="0">
                  <a:srgbClr val="07569F">
                    <a:alpha val="69000"/>
                  </a:srgbClr>
                </a:gs>
                <a:gs pos="100000">
                  <a:srgbClr val="07569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限时审核</a:t>
              </a:r>
            </a:p>
          </p:txBody>
        </p:sp>
        <p:sp>
          <p:nvSpPr>
            <p:cNvPr id="114" name="圆角矩形 113"/>
            <p:cNvSpPr/>
            <p:nvPr/>
          </p:nvSpPr>
          <p:spPr>
            <a:xfrm>
              <a:off x="11832" y="6749"/>
              <a:ext cx="1834" cy="680"/>
            </a:xfrm>
            <a:prstGeom prst="roundRect">
              <a:avLst/>
            </a:prstGeom>
            <a:gradFill>
              <a:gsLst>
                <a:gs pos="0">
                  <a:srgbClr val="07569F">
                    <a:alpha val="69000"/>
                  </a:srgbClr>
                </a:gs>
                <a:gs pos="100000">
                  <a:srgbClr val="07569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sym typeface="+mn-ea"/>
                </a:rPr>
                <a:t>限时审核</a:t>
              </a:r>
            </a:p>
          </p:txBody>
        </p:sp>
        <p:sp>
          <p:nvSpPr>
            <p:cNvPr id="115" name="圆角矩形 114"/>
            <p:cNvSpPr/>
            <p:nvPr/>
          </p:nvSpPr>
          <p:spPr>
            <a:xfrm>
              <a:off x="11832" y="7649"/>
              <a:ext cx="1834" cy="680"/>
            </a:xfrm>
            <a:prstGeom prst="roundRect">
              <a:avLst/>
            </a:prstGeom>
            <a:gradFill>
              <a:gsLst>
                <a:gs pos="0">
                  <a:srgbClr val="07569F">
                    <a:alpha val="69000"/>
                  </a:srgbClr>
                </a:gs>
                <a:gs pos="100000">
                  <a:srgbClr val="07569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 ...</a:t>
              </a:r>
            </a:p>
          </p:txBody>
        </p:sp>
        <p:cxnSp>
          <p:nvCxnSpPr>
            <p:cNvPr id="116" name="直线连接符 15"/>
            <p:cNvCxnSpPr/>
            <p:nvPr/>
          </p:nvCxnSpPr>
          <p:spPr>
            <a:xfrm flipV="1">
              <a:off x="11037" y="7100"/>
              <a:ext cx="765" cy="6"/>
            </a:xfrm>
            <a:prstGeom prst="line">
              <a:avLst/>
            </a:prstGeom>
            <a:ln w="25400">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7" name="直线连接符 15"/>
            <p:cNvCxnSpPr/>
            <p:nvPr/>
          </p:nvCxnSpPr>
          <p:spPr>
            <a:xfrm flipV="1">
              <a:off x="11036" y="6182"/>
              <a:ext cx="765" cy="6"/>
            </a:xfrm>
            <a:prstGeom prst="line">
              <a:avLst/>
            </a:prstGeom>
            <a:ln w="25400">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8" name="直线连接符 15"/>
            <p:cNvCxnSpPr/>
            <p:nvPr/>
          </p:nvCxnSpPr>
          <p:spPr>
            <a:xfrm flipV="1">
              <a:off x="11037" y="5286"/>
              <a:ext cx="765" cy="6"/>
            </a:xfrm>
            <a:prstGeom prst="line">
              <a:avLst/>
            </a:prstGeom>
            <a:ln w="25400">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9" name="直线连接符 15"/>
            <p:cNvCxnSpPr/>
            <p:nvPr/>
          </p:nvCxnSpPr>
          <p:spPr>
            <a:xfrm flipV="1">
              <a:off x="11037" y="8008"/>
              <a:ext cx="765" cy="6"/>
            </a:xfrm>
            <a:prstGeom prst="line">
              <a:avLst/>
            </a:prstGeom>
            <a:ln w="25400">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0" name="肘形连接符 119"/>
            <p:cNvCxnSpPr/>
            <p:nvPr/>
          </p:nvCxnSpPr>
          <p:spPr>
            <a:xfrm>
              <a:off x="13666" y="5287"/>
              <a:ext cx="5" cy="2700"/>
            </a:xfrm>
            <a:prstGeom prst="bentConnector3">
              <a:avLst>
                <a:gd name="adj1" fmla="val 15060000"/>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1" name="直线连接符 15"/>
            <p:cNvCxnSpPr/>
            <p:nvPr/>
          </p:nvCxnSpPr>
          <p:spPr>
            <a:xfrm flipV="1">
              <a:off x="13668" y="7101"/>
              <a:ext cx="765" cy="6"/>
            </a:xfrm>
            <a:prstGeom prst="line">
              <a:avLst/>
            </a:prstGeom>
            <a:ln w="25400">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2" name="直线连接符 15"/>
            <p:cNvCxnSpPr/>
            <p:nvPr/>
          </p:nvCxnSpPr>
          <p:spPr>
            <a:xfrm flipV="1">
              <a:off x="13667" y="6183"/>
              <a:ext cx="765" cy="6"/>
            </a:xfrm>
            <a:prstGeom prst="line">
              <a:avLst/>
            </a:prstGeom>
            <a:ln w="25400">
              <a:solidFill>
                <a:schemeClr val="accent1"/>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123" name="直线连接符 15"/>
            <p:cNvCxnSpPr/>
            <p:nvPr/>
          </p:nvCxnSpPr>
          <p:spPr>
            <a:xfrm flipV="1">
              <a:off x="14432" y="6654"/>
              <a:ext cx="765" cy="6"/>
            </a:xfrm>
            <a:prstGeom prst="line">
              <a:avLst/>
            </a:prstGeom>
            <a:ln w="25400">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sp>
          <p:nvSpPr>
            <p:cNvPr id="124" name="圆角矩形 123"/>
            <p:cNvSpPr/>
            <p:nvPr/>
          </p:nvSpPr>
          <p:spPr>
            <a:xfrm>
              <a:off x="15201" y="6081"/>
              <a:ext cx="1134" cy="1134"/>
            </a:xfrm>
            <a:prstGeom prst="roundRect">
              <a:avLst/>
            </a:prstGeom>
            <a:gradFill>
              <a:gsLst>
                <a:gs pos="0">
                  <a:srgbClr val="07569F">
                    <a:alpha val="69000"/>
                  </a:srgbClr>
                </a:gs>
                <a:gs pos="100000">
                  <a:srgbClr val="07569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信</a:t>
              </a:r>
              <a:r>
                <a:rPr kumimoji="0" lang="en-US" altLang="zh-CN"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 </a:t>
              </a:r>
              <a:r>
                <a:rPr kumimoji="0" lang="zh-CN" altLang="en-US"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息汇</a:t>
              </a:r>
              <a:r>
                <a:rPr kumimoji="0" lang="en-US" altLang="zh-CN"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 </a:t>
              </a:r>
              <a:r>
                <a:rPr kumimoji="0" lang="zh-CN" altLang="en-US"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总</a:t>
              </a:r>
            </a:p>
          </p:txBody>
        </p:sp>
        <p:sp>
          <p:nvSpPr>
            <p:cNvPr id="11" name="圆角矩形 10"/>
            <p:cNvSpPr/>
            <p:nvPr/>
          </p:nvSpPr>
          <p:spPr>
            <a:xfrm>
              <a:off x="2104" y="6090"/>
              <a:ext cx="1134" cy="1134"/>
            </a:xfrm>
            <a:prstGeom prst="roundRect">
              <a:avLst/>
            </a:prstGeom>
            <a:gradFill>
              <a:gsLst>
                <a:gs pos="0">
                  <a:srgbClr val="07569F">
                    <a:alpha val="69000"/>
                  </a:srgbClr>
                </a:gs>
                <a:gs pos="100000">
                  <a:srgbClr val="07569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上</a:t>
              </a:r>
              <a:r>
                <a:rPr kumimoji="0" lang="en-US" altLang="zh-CN"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 </a:t>
              </a:r>
              <a:r>
                <a:rPr kumimoji="0" lang="zh-CN" altLang="en-US"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级布</a:t>
              </a:r>
              <a:r>
                <a:rPr kumimoji="0" lang="en-US" altLang="zh-CN"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 </a:t>
              </a:r>
              <a:r>
                <a:rPr kumimoji="0" lang="zh-CN" altLang="en-US"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置任</a:t>
              </a:r>
              <a:r>
                <a:rPr kumimoji="0" lang="en-US" altLang="zh-CN"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 </a:t>
              </a:r>
              <a:r>
                <a:rPr kumimoji="0" lang="zh-CN" altLang="en-US"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务</a:t>
              </a:r>
            </a:p>
          </p:txBody>
        </p:sp>
        <p:sp>
          <p:nvSpPr>
            <p:cNvPr id="12" name="圆角矩形 11"/>
            <p:cNvSpPr/>
            <p:nvPr/>
          </p:nvSpPr>
          <p:spPr>
            <a:xfrm>
              <a:off x="17115" y="6070"/>
              <a:ext cx="1134" cy="1134"/>
            </a:xfrm>
            <a:prstGeom prst="roundRect">
              <a:avLst/>
            </a:prstGeom>
            <a:gradFill>
              <a:gsLst>
                <a:gs pos="0">
                  <a:srgbClr val="07569F">
                    <a:alpha val="69000"/>
                  </a:srgbClr>
                </a:gs>
                <a:gs pos="100000">
                  <a:srgbClr val="07569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领</a:t>
              </a:r>
              <a:r>
                <a:rPr kumimoji="0" lang="en-US" altLang="zh-CN"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 </a:t>
              </a:r>
              <a:r>
                <a:rPr kumimoji="0" lang="zh-CN" altLang="en-US"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导查</a:t>
              </a:r>
              <a:r>
                <a:rPr kumimoji="0" lang="en-US" altLang="zh-CN"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 </a:t>
              </a:r>
              <a:r>
                <a:rPr kumimoji="0" lang="zh-CN" altLang="en-US" sz="11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阅</a:t>
              </a:r>
            </a:p>
          </p:txBody>
        </p:sp>
        <p:cxnSp>
          <p:nvCxnSpPr>
            <p:cNvPr id="13" name="直线连接符 15"/>
            <p:cNvCxnSpPr/>
            <p:nvPr/>
          </p:nvCxnSpPr>
          <p:spPr>
            <a:xfrm flipV="1">
              <a:off x="16311" y="6634"/>
              <a:ext cx="765" cy="6"/>
            </a:xfrm>
            <a:prstGeom prst="line">
              <a:avLst/>
            </a:prstGeom>
            <a:ln w="25400">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直线连接符 15"/>
            <p:cNvCxnSpPr/>
            <p:nvPr/>
          </p:nvCxnSpPr>
          <p:spPr>
            <a:xfrm flipV="1">
              <a:off x="2675" y="8984"/>
              <a:ext cx="13112" cy="5"/>
            </a:xfrm>
            <a:prstGeom prst="line">
              <a:avLst/>
            </a:prstGeom>
            <a:ln w="25400">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5" name="直线连接符 15"/>
            <p:cNvCxnSpPr/>
            <p:nvPr/>
          </p:nvCxnSpPr>
          <p:spPr>
            <a:xfrm>
              <a:off x="15769" y="7235"/>
              <a:ext cx="5" cy="1753"/>
            </a:xfrm>
            <a:prstGeom prst="line">
              <a:avLst/>
            </a:prstGeom>
            <a:ln w="25400">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cxnSp>
          <p:nvCxnSpPr>
            <p:cNvPr id="19" name="直线连接符 15"/>
            <p:cNvCxnSpPr/>
            <p:nvPr/>
          </p:nvCxnSpPr>
          <p:spPr>
            <a:xfrm flipH="1" flipV="1">
              <a:off x="2668" y="7332"/>
              <a:ext cx="12" cy="1679"/>
            </a:xfrm>
            <a:prstGeom prst="line">
              <a:avLst/>
            </a:prstGeom>
            <a:ln w="25400">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6" name="圆角矩形 15"/>
          <p:cNvSpPr/>
          <p:nvPr/>
        </p:nvSpPr>
        <p:spPr>
          <a:xfrm>
            <a:off x="3014345" y="2711450"/>
            <a:ext cx="829945" cy="430530"/>
          </a:xfrm>
          <a:prstGeom prst="roundRect">
            <a:avLst/>
          </a:prstGeom>
          <a:gradFill>
            <a:gsLst>
              <a:gs pos="0">
                <a:srgbClr val="07569F">
                  <a:alpha val="69000"/>
                </a:srgbClr>
              </a:gs>
              <a:gs pos="100000">
                <a:srgbClr val="07569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68580" tIns="34290" rIns="68580" bIns="3429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创</a:t>
            </a:r>
            <a:r>
              <a:rPr kumimoji="0" lang="en-US" altLang="zh-CN" sz="12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 </a:t>
            </a:r>
            <a:r>
              <a:rPr kumimoji="0" lang="zh-CN" altLang="en-US" sz="12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建</a:t>
            </a:r>
          </a:p>
        </p:txBody>
      </p:sp>
      <p:sp>
        <p:nvSpPr>
          <p:cNvPr id="17" name="圆角矩形 16"/>
          <p:cNvSpPr/>
          <p:nvPr/>
        </p:nvSpPr>
        <p:spPr>
          <a:xfrm>
            <a:off x="4298315" y="2711450"/>
            <a:ext cx="829945" cy="430530"/>
          </a:xfrm>
          <a:prstGeom prst="roundRect">
            <a:avLst/>
          </a:prstGeom>
          <a:gradFill>
            <a:gsLst>
              <a:gs pos="0">
                <a:srgbClr val="07569F">
                  <a:alpha val="69000"/>
                </a:srgbClr>
              </a:gs>
              <a:gs pos="100000">
                <a:srgbClr val="07569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68580" tIns="34290" rIns="68580" bIns="3429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办理</a:t>
            </a:r>
          </a:p>
        </p:txBody>
      </p:sp>
      <p:sp>
        <p:nvSpPr>
          <p:cNvPr id="18" name="圆角矩形 17"/>
          <p:cNvSpPr/>
          <p:nvPr/>
        </p:nvSpPr>
        <p:spPr>
          <a:xfrm>
            <a:off x="5560060" y="2711450"/>
            <a:ext cx="829945" cy="430530"/>
          </a:xfrm>
          <a:prstGeom prst="roundRect">
            <a:avLst/>
          </a:prstGeom>
          <a:gradFill>
            <a:gsLst>
              <a:gs pos="0">
                <a:srgbClr val="07569F">
                  <a:alpha val="69000"/>
                </a:srgbClr>
              </a:gs>
              <a:gs pos="100000">
                <a:srgbClr val="07569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68580" tIns="34290" rIns="68580" bIns="3429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审批</a:t>
            </a:r>
          </a:p>
        </p:txBody>
      </p:sp>
      <p:sp>
        <p:nvSpPr>
          <p:cNvPr id="20" name="圆角矩形 19"/>
          <p:cNvSpPr/>
          <p:nvPr/>
        </p:nvSpPr>
        <p:spPr>
          <a:xfrm>
            <a:off x="6832600" y="2711450"/>
            <a:ext cx="829945" cy="430530"/>
          </a:xfrm>
          <a:prstGeom prst="roundRect">
            <a:avLst/>
          </a:prstGeom>
          <a:gradFill>
            <a:gsLst>
              <a:gs pos="0">
                <a:srgbClr val="07569F">
                  <a:alpha val="69000"/>
                </a:srgbClr>
              </a:gs>
              <a:gs pos="100000">
                <a:srgbClr val="07569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68580" tIns="34290" rIns="68580" bIns="3429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销号</a:t>
            </a:r>
          </a:p>
        </p:txBody>
      </p:sp>
      <p:sp>
        <p:nvSpPr>
          <p:cNvPr id="21" name="圆角矩形 20"/>
          <p:cNvSpPr/>
          <p:nvPr/>
        </p:nvSpPr>
        <p:spPr>
          <a:xfrm>
            <a:off x="8128000" y="2711450"/>
            <a:ext cx="829945" cy="431165"/>
          </a:xfrm>
          <a:prstGeom prst="roundRect">
            <a:avLst/>
          </a:prstGeom>
          <a:gradFill>
            <a:gsLst>
              <a:gs pos="0">
                <a:srgbClr val="07569F">
                  <a:alpha val="69000"/>
                </a:srgbClr>
              </a:gs>
              <a:gs pos="100000">
                <a:srgbClr val="07569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68580" tIns="34290" rIns="68580" bIns="3429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考核</a:t>
            </a:r>
          </a:p>
        </p:txBody>
      </p:sp>
      <p:cxnSp>
        <p:nvCxnSpPr>
          <p:cNvPr id="22" name="直接箭头连接符 21"/>
          <p:cNvCxnSpPr>
            <a:endCxn id="17" idx="1"/>
          </p:cNvCxnSpPr>
          <p:nvPr/>
        </p:nvCxnSpPr>
        <p:spPr>
          <a:xfrm flipV="1">
            <a:off x="3802063" y="2926874"/>
            <a:ext cx="504000" cy="0"/>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a:endCxn id="18" idx="1"/>
          </p:cNvCxnSpPr>
          <p:nvPr/>
        </p:nvCxnSpPr>
        <p:spPr>
          <a:xfrm flipV="1">
            <a:off x="5070793" y="2926716"/>
            <a:ext cx="504000" cy="0"/>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endCxn id="20" idx="1"/>
          </p:cNvCxnSpPr>
          <p:nvPr/>
        </p:nvCxnSpPr>
        <p:spPr>
          <a:xfrm>
            <a:off x="6348572" y="2926239"/>
            <a:ext cx="504000" cy="0"/>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a:endCxn id="21" idx="1"/>
          </p:cNvCxnSpPr>
          <p:nvPr/>
        </p:nvCxnSpPr>
        <p:spPr>
          <a:xfrm>
            <a:off x="7607301" y="2926716"/>
            <a:ext cx="504000" cy="0"/>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grpSp>
        <p:nvGrpSpPr>
          <p:cNvPr id="37" name="组合 36"/>
          <p:cNvGrpSpPr/>
          <p:nvPr/>
        </p:nvGrpSpPr>
        <p:grpSpPr>
          <a:xfrm>
            <a:off x="1089660" y="2125980"/>
            <a:ext cx="10140950" cy="1173480"/>
            <a:chOff x="1691" y="3862"/>
            <a:chExt cx="16164" cy="5933"/>
          </a:xfrm>
        </p:grpSpPr>
        <p:sp>
          <p:nvSpPr>
            <p:cNvPr id="41" name="矩形 40"/>
            <p:cNvSpPr/>
            <p:nvPr/>
          </p:nvSpPr>
          <p:spPr>
            <a:xfrm>
              <a:off x="1831" y="4002"/>
              <a:ext cx="16024" cy="5793"/>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42" name="矩形 41"/>
            <p:cNvSpPr/>
            <p:nvPr/>
          </p:nvSpPr>
          <p:spPr>
            <a:xfrm>
              <a:off x="1691" y="3862"/>
              <a:ext cx="16024" cy="5793"/>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sp>
        <p:nvSpPr>
          <p:cNvPr id="26" name="文本框 25"/>
          <p:cNvSpPr txBox="1"/>
          <p:nvPr/>
        </p:nvSpPr>
        <p:spPr>
          <a:xfrm>
            <a:off x="4923155" y="5850255"/>
            <a:ext cx="2002790" cy="237490"/>
          </a:xfrm>
          <a:prstGeom prst="rect">
            <a:avLst/>
          </a:prstGeom>
          <a:noFill/>
        </p:spPr>
        <p:txBody>
          <a:bodyPr wrap="square" lIns="68580" tIns="34290" rIns="68580" bIns="34290" rtlCol="0">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rPr>
              <a:t>办理结果反馈上级部门</a:t>
            </a:r>
          </a:p>
        </p:txBody>
      </p:sp>
      <p:sp>
        <p:nvSpPr>
          <p:cNvPr id="28" name="矩形 27"/>
          <p:cNvSpPr/>
          <p:nvPr/>
        </p:nvSpPr>
        <p:spPr>
          <a:xfrm>
            <a:off x="3753917" y="1933481"/>
            <a:ext cx="4750018" cy="738664"/>
          </a:xfrm>
          <a:prstGeom prst="rect">
            <a:avLst/>
          </a:prstGeom>
        </p:spPr>
        <p:txBody>
          <a:bodyPr wrap="none">
            <a:spAutoFit/>
          </a:bodyPr>
          <a:lstStyle/>
          <a:p>
            <a:pPr marL="0" marR="0" lvl="0" indent="0" algn="l" defTabSz="913765"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目标任务</a:t>
            </a:r>
            <a:r>
              <a:rPr kumimoji="0" lang="zh-CN" altLang="en-US"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全覆盖、</a:t>
            </a: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执行过程</a:t>
            </a:r>
            <a:r>
              <a:rPr kumimoji="0" lang="zh-CN" altLang="en-US"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全留痕</a:t>
            </a:r>
            <a:endParaRPr kumimoji="0" lang="en-US" altLang="zh-CN"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endParaRPr>
          </a:p>
        </p:txBody>
      </p:sp>
      <p:sp>
        <p:nvSpPr>
          <p:cNvPr id="3" name="矩形 2"/>
          <p:cNvSpPr/>
          <p:nvPr/>
        </p:nvSpPr>
        <p:spPr>
          <a:xfrm>
            <a:off x="784860" y="646430"/>
            <a:ext cx="10706735" cy="133794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152"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mn-cs"/>
              </a:rPr>
              <a:t>内控系统是一个方便各级领导</a:t>
            </a:r>
            <a:r>
              <a:rPr kumimoji="0" lang="zh-CN" altLang="en-US" sz="1800" b="1" i="0" u="none" strike="noStrike" kern="1200" cap="none" spc="152"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“抓工作任务落实”</a:t>
            </a:r>
            <a:r>
              <a:rPr kumimoji="0" lang="zh-CN" altLang="en-US" sz="1800" b="1" i="0" u="none" strike="noStrike" kern="1200" cap="none" spc="152"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mn-cs"/>
              </a:rPr>
              <a:t>的智能化协同工具。建立了一套</a:t>
            </a:r>
            <a:r>
              <a:rPr kumimoji="0" lang="zh-CN" altLang="en-US" sz="1800" b="1" i="0" u="none" strike="noStrike" kern="1200" cap="none" spc="152"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“省→市州（厅局）→县→镇→村”</a:t>
            </a:r>
            <a:r>
              <a:rPr kumimoji="0" lang="zh-CN" altLang="en-US" sz="1800" b="1" i="0" u="none" strike="noStrike" kern="1200" cap="none" spc="152"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mn-cs"/>
              </a:rPr>
              <a:t>的多层级任务分解与流转体系，能实现</a:t>
            </a:r>
            <a:r>
              <a:rPr kumimoji="0" lang="zh-CN" altLang="en-US" sz="1800" b="1" i="0" u="none" strike="noStrike" kern="1200" cap="none" spc="152"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全省重要任务管控一盘棋</a:t>
            </a:r>
            <a:r>
              <a:rPr kumimoji="0" lang="zh-CN" altLang="en-US" sz="1800" b="1" i="0" u="none" strike="noStrike" kern="1200" cap="none" spc="152" normalizeH="0" baseline="0" noProof="0" dirty="0">
                <a:ln>
                  <a:noFill/>
                </a:ln>
                <a:solidFill>
                  <a:srgbClr val="4276AA"/>
                </a:solidFill>
                <a:effectLst/>
                <a:uLnTx/>
                <a:uFillTx/>
                <a:latin typeface="微软雅黑" panose="020B0503020204020204" pitchFamily="34" charset="-122"/>
                <a:ea typeface="微软雅黑" panose="020B0503020204020204" pitchFamily="34" charset="-122"/>
                <a:cs typeface="+mn-cs"/>
              </a:rPr>
              <a:t>，确保领导决策高效精准落实。</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635"/>
            <a:ext cx="12195810" cy="6858635"/>
          </a:xfrm>
          <a:prstGeom prst="rect">
            <a:avLst/>
          </a:prstGeom>
          <a:gradFill>
            <a:gsLst>
              <a:gs pos="0">
                <a:schemeClr val="accent1">
                  <a:lumMod val="30000"/>
                  <a:lumOff val="70000"/>
                  <a:alpha val="0"/>
                </a:schemeClr>
              </a:gs>
              <a:gs pos="100000">
                <a:schemeClr val="accent1">
                  <a:lumMod val="20000"/>
                  <a:lumOff val="80000"/>
                  <a:alpha val="60000"/>
                </a:schemeClr>
              </a:gs>
            </a:gsLst>
            <a:lin ang="16200000" scaled="0"/>
          </a:gradFill>
          <a:ln>
            <a:noFill/>
          </a:ln>
        </p:spPr>
        <p:style>
          <a:lnRef idx="2">
            <a:schemeClr val="accent2"/>
          </a:lnRef>
          <a:fillRef idx="1">
            <a:schemeClr val="lt1"/>
          </a:fillRef>
          <a:effectRef idx="0">
            <a:schemeClr val="accent2"/>
          </a:effectRef>
          <a:fontRef idx="minor">
            <a:schemeClr val="dk1"/>
          </a:fontRef>
        </p:style>
        <p:txBody>
          <a:bodyPr wrap="square" lIns="90000" tIns="0" rIns="90000" bIns="46800" rtlCol="0">
            <a:noAutofit/>
          </a:bodyPr>
          <a:lstStyle/>
          <a:p>
            <a:pPr>
              <a:lnSpc>
                <a:spcPct val="130000"/>
              </a:lnSpc>
              <a:spcAft>
                <a:spcPts val="1000"/>
              </a:spcAft>
            </a:pPr>
            <a:endParaRPr lang="zh-CN" altLang="en-US" sz="1400" b="1" spc="150" dirty="0">
              <a:latin typeface="微软雅黑" panose="020B0503020204020204" pitchFamily="34" charset="-122"/>
              <a:ea typeface="微软雅黑" panose="020B0503020204020204" pitchFamily="34" charset="-122"/>
            </a:endParaRPr>
          </a:p>
        </p:txBody>
      </p:sp>
      <p:pic>
        <p:nvPicPr>
          <p:cNvPr id="13" name="图片 12" descr="资源 1@2x"/>
          <p:cNvPicPr>
            <a:picLocks noChangeAspect="1"/>
          </p:cNvPicPr>
          <p:nvPr/>
        </p:nvPicPr>
        <p:blipFill>
          <a:blip r:embed="rId3" cstate="screen"/>
          <a:stretch>
            <a:fillRect/>
          </a:stretch>
        </p:blipFill>
        <p:spPr>
          <a:xfrm>
            <a:off x="255270" y="2528570"/>
            <a:ext cx="11685270" cy="4181475"/>
          </a:xfrm>
          <a:prstGeom prst="rect">
            <a:avLst/>
          </a:prstGeom>
        </p:spPr>
      </p:pic>
      <p:sp>
        <p:nvSpPr>
          <p:cNvPr id="9" name="文本框 8"/>
          <p:cNvSpPr txBox="1"/>
          <p:nvPr/>
        </p:nvSpPr>
        <p:spPr>
          <a:xfrm>
            <a:off x="874395" y="1331595"/>
            <a:ext cx="4361180" cy="1322070"/>
          </a:xfrm>
          <a:prstGeom prst="rect">
            <a:avLst/>
          </a:prstGeom>
          <a:noFill/>
        </p:spPr>
        <p:txBody>
          <a:bodyPr wrap="square">
            <a:spAutoFit/>
          </a:bodyPr>
          <a:lstStyle/>
          <a:p>
            <a:pPr algn="l" defTabSz="231140"/>
            <a:r>
              <a:rPr lang="en-US" altLang="zh-CN" sz="8000" b="1" kern="100">
                <a:gradFill>
                  <a:gsLst>
                    <a:gs pos="9000">
                      <a:schemeClr val="accent1">
                        <a:alpha val="0"/>
                      </a:schemeClr>
                    </a:gs>
                    <a:gs pos="100000">
                      <a:schemeClr val="accent1"/>
                    </a:gs>
                  </a:gsLst>
                  <a:lin ang="16200000" scaled="0"/>
                </a:gradFill>
                <a:latin typeface="微软雅黑" panose="020B0503020204020204" pitchFamily="34" charset="-122"/>
                <a:ea typeface="微软雅黑" panose="020B0503020204020204" pitchFamily="34" charset="-122"/>
              </a:rPr>
              <a:t>04</a:t>
            </a:r>
            <a:endParaRPr lang="en-US" altLang="zh-CN" sz="8000" b="1" kern="100" dirty="0">
              <a:gradFill>
                <a:gsLst>
                  <a:gs pos="9000">
                    <a:schemeClr val="accent1">
                      <a:alpha val="0"/>
                    </a:schemeClr>
                  </a:gs>
                  <a:gs pos="100000">
                    <a:schemeClr val="accent1"/>
                  </a:gs>
                </a:gsLst>
                <a:lin ang="16200000" scaled="0"/>
              </a:gradFill>
              <a:latin typeface="微软雅黑" panose="020B0503020204020204" pitchFamily="34" charset="-122"/>
              <a:ea typeface="微软雅黑" panose="020B0503020204020204" pitchFamily="34" charset="-122"/>
            </a:endParaRPr>
          </a:p>
        </p:txBody>
      </p:sp>
      <p:sp>
        <p:nvSpPr>
          <p:cNvPr id="20" name="文本框 19"/>
          <p:cNvSpPr txBox="1"/>
          <p:nvPr/>
        </p:nvSpPr>
        <p:spPr>
          <a:xfrm>
            <a:off x="874395" y="2454910"/>
            <a:ext cx="4175760" cy="1106805"/>
          </a:xfrm>
          <a:prstGeom prst="rect">
            <a:avLst/>
          </a:prstGeom>
          <a:noFill/>
        </p:spPr>
        <p:txBody>
          <a:bodyPr wrap="square">
            <a:spAutoFit/>
          </a:bodyPr>
          <a:lstStyle/>
          <a:p>
            <a:pPr lvl="0" algn="dist"/>
            <a:r>
              <a:rPr lang="zh-CN" altLang="en-US" sz="6600" b="1" kern="100" dirty="0">
                <a:solidFill>
                  <a:schemeClr val="tx2">
                    <a:lumMod val="50000"/>
                  </a:schemeClr>
                </a:solidFill>
                <a:latin typeface="微软雅黑" panose="020B0503020204020204" pitchFamily="34" charset="-122"/>
                <a:ea typeface="微软雅黑" panose="020B0503020204020204" pitchFamily="34" charset="-122"/>
              </a:rPr>
              <a:t>实施计划</a:t>
            </a:r>
          </a:p>
        </p:txBody>
      </p:sp>
      <p:sp>
        <p:nvSpPr>
          <p:cNvPr id="22" name="文本框 21"/>
          <p:cNvSpPr txBox="1"/>
          <p:nvPr/>
        </p:nvSpPr>
        <p:spPr>
          <a:xfrm>
            <a:off x="901147" y="3709769"/>
            <a:ext cx="5857462" cy="417358"/>
          </a:xfrm>
          <a:prstGeom prst="rect">
            <a:avLst/>
          </a:prstGeom>
          <a:noFill/>
        </p:spPr>
        <p:txBody>
          <a:bodyPr wrap="square">
            <a:spAutoFit/>
          </a:bodyPr>
          <a:lstStyle/>
          <a:p>
            <a:pPr algn="dist" defTabSz="457200" fontAlgn="auto">
              <a:lnSpc>
                <a:spcPct val="130000"/>
              </a:lnSpc>
              <a:defRPr sz="36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sz="1800" dirty="0">
                <a:solidFill>
                  <a:schemeClr val="tx2">
                    <a:lumMod val="75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湖南省“湘易办”超级移动端</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矩形 64"/>
          <p:cNvSpPr/>
          <p:nvPr/>
        </p:nvSpPr>
        <p:spPr>
          <a:xfrm>
            <a:off x="7672070" y="1194852"/>
            <a:ext cx="1840865" cy="2359958"/>
          </a:xfrm>
          <a:prstGeom prst="rect">
            <a:avLst/>
          </a:prstGeom>
          <a:solidFill>
            <a:schemeClr val="accent1">
              <a:lumMod val="20000"/>
              <a:lumOff val="80000"/>
              <a:alpha val="29000"/>
            </a:schemeClr>
          </a:solidFill>
          <a:ln>
            <a:noFill/>
          </a:ln>
        </p:spPr>
        <p:style>
          <a:lnRef idx="2">
            <a:schemeClr val="accent2"/>
          </a:lnRef>
          <a:fillRef idx="1">
            <a:schemeClr val="lt1"/>
          </a:fillRef>
          <a:effectRef idx="0">
            <a:schemeClr val="accent2"/>
          </a:effectRef>
          <a:fontRef idx="minor">
            <a:schemeClr val="dk1"/>
          </a:fontRef>
        </p:style>
        <p:txBody>
          <a:bodyPr wrap="square" lIns="90000" tIns="0" rIns="90000" bIns="46800" rtlCol="0">
            <a:noAutofit/>
          </a:bodyPr>
          <a:lstStyle/>
          <a:p>
            <a:pPr>
              <a:lnSpc>
                <a:spcPct val="130000"/>
              </a:lnSpc>
              <a:spcAft>
                <a:spcPts val="1000"/>
              </a:spcAft>
            </a:pPr>
            <a:endParaRPr lang="zh-CN" altLang="en-US" sz="1400" b="1" spc="150" dirty="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pPr algn="l">
              <a:buClrTx/>
              <a:buSzTx/>
              <a:buFontTx/>
            </a:pPr>
            <a:r>
              <a:rPr lang="en-US" altLang="zh-CN" sz="2400" dirty="0">
                <a:latin typeface="+mj-ea"/>
                <a:sym typeface="+mn-ea"/>
              </a:rPr>
              <a:t>5.1</a:t>
            </a:r>
            <a:r>
              <a:rPr lang="zh-CN" altLang="en-US" sz="2400" dirty="0">
                <a:latin typeface="+mj-ea"/>
                <a:sym typeface="+mn-ea"/>
              </a:rPr>
              <a:t>整体计划</a:t>
            </a:r>
          </a:p>
        </p:txBody>
      </p:sp>
      <p:sp>
        <p:nvSpPr>
          <p:cNvPr id="3" name="矩形 2"/>
          <p:cNvSpPr/>
          <p:nvPr/>
        </p:nvSpPr>
        <p:spPr>
          <a:xfrm>
            <a:off x="480695" y="3671570"/>
            <a:ext cx="10836910" cy="462915"/>
          </a:xfrm>
          <a:prstGeom prst="rect">
            <a:avLst/>
          </a:prstGeom>
          <a:gradFill flip="none" rotWithShape="1">
            <a:gsLst>
              <a:gs pos="0">
                <a:schemeClr val="accent1">
                  <a:lumMod val="60000"/>
                  <a:lumOff val="40000"/>
                  <a:alpha val="5000"/>
                </a:schemeClr>
              </a:gs>
              <a:gs pos="98000">
                <a:schemeClr val="accent1">
                  <a:lumMod val="60000"/>
                  <a:lumOff val="40000"/>
                  <a:alpha val="44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箭头: 右 10"/>
          <p:cNvSpPr/>
          <p:nvPr/>
        </p:nvSpPr>
        <p:spPr>
          <a:xfrm>
            <a:off x="444500" y="3671570"/>
            <a:ext cx="11222990" cy="462915"/>
          </a:xfrm>
          <a:custGeom>
            <a:avLst/>
            <a:gdLst>
              <a:gd name="connsiteX0" fmla="*/ 18000 w 10168426"/>
              <a:gd name="connsiteY0" fmla="*/ 81416 h 411987"/>
              <a:gd name="connsiteX1" fmla="*/ 9776902 w 10168426"/>
              <a:gd name="connsiteY1" fmla="*/ 81416 h 411987"/>
              <a:gd name="connsiteX2" fmla="*/ 9794902 w 10168426"/>
              <a:gd name="connsiteY2" fmla="*/ 63416 h 411987"/>
              <a:gd name="connsiteX3" fmla="*/ 9794902 w 10168426"/>
              <a:gd name="connsiteY3" fmla="*/ 18022 h 411987"/>
              <a:gd name="connsiteX4" fmla="*/ 9821660 w 10168426"/>
              <a:gd name="connsiteY4" fmla="*/ 2297 h 411987"/>
              <a:gd name="connsiteX5" fmla="*/ 10159193 w 10168426"/>
              <a:gd name="connsiteY5" fmla="*/ 190268 h 411987"/>
              <a:gd name="connsiteX6" fmla="*/ 10159193 w 10168426"/>
              <a:gd name="connsiteY6" fmla="*/ 221720 h 411987"/>
              <a:gd name="connsiteX7" fmla="*/ 9821660 w 10168426"/>
              <a:gd name="connsiteY7" fmla="*/ 409691 h 411987"/>
              <a:gd name="connsiteX8" fmla="*/ 9794902 w 10168426"/>
              <a:gd name="connsiteY8" fmla="*/ 393965 h 411987"/>
              <a:gd name="connsiteX9" fmla="*/ 9794902 w 10168426"/>
              <a:gd name="connsiteY9" fmla="*/ 348571 h 411987"/>
              <a:gd name="connsiteX10" fmla="*/ 9776902 w 10168426"/>
              <a:gd name="connsiteY10" fmla="*/ 330571 h 411987"/>
              <a:gd name="connsiteX11" fmla="*/ 18000 w 10168426"/>
              <a:gd name="connsiteY11" fmla="*/ 330571 h 411987"/>
              <a:gd name="connsiteX12" fmla="*/ 0 w 10168426"/>
              <a:gd name="connsiteY12" fmla="*/ 312571 h 411987"/>
              <a:gd name="connsiteX13" fmla="*/ 0 w 10168426"/>
              <a:gd name="connsiteY13" fmla="*/ 99416 h 411987"/>
              <a:gd name="connsiteX14" fmla="*/ 18000 w 10168426"/>
              <a:gd name="connsiteY14" fmla="*/ 81416 h 41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68426" h="411987">
                <a:moveTo>
                  <a:pt x="18000" y="81416"/>
                </a:moveTo>
                <a:lnTo>
                  <a:pt x="9776902" y="81416"/>
                </a:lnTo>
                <a:cubicBezTo>
                  <a:pt x="9786838" y="81416"/>
                  <a:pt x="9794902" y="73352"/>
                  <a:pt x="9794902" y="63416"/>
                </a:cubicBezTo>
                <a:lnTo>
                  <a:pt x="9794902" y="18022"/>
                </a:lnTo>
                <a:cubicBezTo>
                  <a:pt x="9794902" y="4301"/>
                  <a:pt x="9809672" y="-4379"/>
                  <a:pt x="9821660" y="2297"/>
                </a:cubicBezTo>
                <a:lnTo>
                  <a:pt x="10159193" y="190268"/>
                </a:lnTo>
                <a:cubicBezTo>
                  <a:pt x="10171504" y="197125"/>
                  <a:pt x="10171504" y="214863"/>
                  <a:pt x="10159193" y="221720"/>
                </a:cubicBezTo>
                <a:lnTo>
                  <a:pt x="9821660" y="409691"/>
                </a:lnTo>
                <a:cubicBezTo>
                  <a:pt x="9809672" y="416367"/>
                  <a:pt x="9794902" y="407686"/>
                  <a:pt x="9794902" y="393965"/>
                </a:cubicBezTo>
                <a:lnTo>
                  <a:pt x="9794902" y="348571"/>
                </a:lnTo>
                <a:cubicBezTo>
                  <a:pt x="9794902" y="338635"/>
                  <a:pt x="9786838" y="330571"/>
                  <a:pt x="9776902" y="330571"/>
                </a:cubicBezTo>
                <a:lnTo>
                  <a:pt x="18000" y="330571"/>
                </a:lnTo>
                <a:cubicBezTo>
                  <a:pt x="8064" y="330571"/>
                  <a:pt x="0" y="322507"/>
                  <a:pt x="0" y="312571"/>
                </a:cubicBezTo>
                <a:lnTo>
                  <a:pt x="0" y="99416"/>
                </a:lnTo>
                <a:cubicBezTo>
                  <a:pt x="0" y="89480"/>
                  <a:pt x="8064" y="81416"/>
                  <a:pt x="18000" y="81416"/>
                </a:cubicBezTo>
              </a:path>
            </a:pathLst>
          </a:custGeom>
          <a:gradFill flip="none" rotWithShape="1">
            <a:gsLst>
              <a:gs pos="0">
                <a:srgbClr val="0069BD"/>
              </a:gs>
              <a:gs pos="100000">
                <a:srgbClr val="05559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1" name="矩形 10"/>
          <p:cNvSpPr/>
          <p:nvPr/>
        </p:nvSpPr>
        <p:spPr>
          <a:xfrm>
            <a:off x="925044" y="1712526"/>
            <a:ext cx="2835811" cy="295145"/>
          </a:xfrm>
          <a:prstGeom prst="rect">
            <a:avLst/>
          </a:prstGeom>
        </p:spPr>
        <p:txBody>
          <a:bodyPr wrap="square">
            <a:spAutoFit/>
          </a:bodyPr>
          <a:lstStyle/>
          <a:p>
            <a:pPr>
              <a:lnSpc>
                <a:spcPct val="120000"/>
              </a:lnSpc>
            </a:pPr>
            <a:r>
              <a:rPr lang="zh-CN" altLang="en-US" sz="1200" dirty="0">
                <a:latin typeface="微软雅黑" panose="020B0503020204020204" pitchFamily="34" charset="-122"/>
                <a:ea typeface="微软雅黑" panose="020B0503020204020204" pitchFamily="34" charset="-122"/>
                <a:sym typeface="+mn-ea"/>
              </a:rPr>
              <a:t>完成标准规范（初稿）</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2" name="组合 79"/>
          <p:cNvGrpSpPr/>
          <p:nvPr/>
        </p:nvGrpSpPr>
        <p:grpSpPr>
          <a:xfrm flipV="1">
            <a:off x="1636186" y="3856119"/>
            <a:ext cx="152400" cy="2015954"/>
            <a:chOff x="2593181" y="1577975"/>
            <a:chExt cx="152400" cy="2015954"/>
          </a:xfrm>
        </p:grpSpPr>
        <p:sp>
          <p:nvSpPr>
            <p:cNvPr id="13" name="椭圆 12"/>
            <p:cNvSpPr/>
            <p:nvPr/>
          </p:nvSpPr>
          <p:spPr>
            <a:xfrm>
              <a:off x="2628127" y="3508863"/>
              <a:ext cx="82508" cy="85066"/>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81"/>
            <p:cNvGrpSpPr/>
            <p:nvPr/>
          </p:nvGrpSpPr>
          <p:grpSpPr>
            <a:xfrm>
              <a:off x="2593181" y="1577975"/>
              <a:ext cx="152400" cy="2015954"/>
              <a:chOff x="2593181" y="1749425"/>
              <a:chExt cx="152400" cy="2015954"/>
            </a:xfrm>
          </p:grpSpPr>
          <p:cxnSp>
            <p:nvCxnSpPr>
              <p:cNvPr id="15" name="直接箭头连接符 82"/>
              <p:cNvCxnSpPr/>
              <p:nvPr/>
            </p:nvCxnSpPr>
            <p:spPr>
              <a:xfrm flipV="1">
                <a:off x="2669381" y="1825627"/>
                <a:ext cx="0" cy="1939752"/>
              </a:xfrm>
              <a:prstGeom prst="straightConnector1">
                <a:avLst/>
              </a:prstGeom>
              <a:ln w="15875">
                <a:gradFill>
                  <a:gsLst>
                    <a:gs pos="0">
                      <a:schemeClr val="accent1">
                        <a:lumMod val="20000"/>
                        <a:lumOff val="80000"/>
                        <a:alpha val="0"/>
                      </a:schemeClr>
                    </a:gs>
                    <a:gs pos="100000">
                      <a:schemeClr val="accent1">
                        <a:lumMod val="60000"/>
                        <a:lumOff val="40000"/>
                      </a:schemeClr>
                    </a:gs>
                  </a:gsLst>
                  <a:lin ang="5400000" scaled="1"/>
                </a:gradFill>
                <a:tailEnd type="oval"/>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2593181" y="1749425"/>
                <a:ext cx="152400" cy="152400"/>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19" name="组合 94"/>
          <p:cNvGrpSpPr/>
          <p:nvPr/>
        </p:nvGrpSpPr>
        <p:grpSpPr>
          <a:xfrm>
            <a:off x="7585106" y="1184933"/>
            <a:ext cx="2195354" cy="237287"/>
            <a:chOff x="6167397" y="798398"/>
            <a:chExt cx="2195354" cy="237287"/>
          </a:xfrm>
        </p:grpSpPr>
        <p:cxnSp>
          <p:nvCxnSpPr>
            <p:cNvPr id="20" name="直接箭头连接符 95"/>
            <p:cNvCxnSpPr/>
            <p:nvPr/>
          </p:nvCxnSpPr>
          <p:spPr>
            <a:xfrm>
              <a:off x="6562725" y="908050"/>
              <a:ext cx="1800026" cy="0"/>
            </a:xfrm>
            <a:prstGeom prst="straightConnector1">
              <a:avLst/>
            </a:prstGeom>
            <a:ln w="19050">
              <a:gradFill flip="none" rotWithShape="1">
                <a:gsLst>
                  <a:gs pos="0">
                    <a:schemeClr val="accent1">
                      <a:lumMod val="20000"/>
                      <a:lumOff val="80000"/>
                      <a:alpha val="0"/>
                    </a:schemeClr>
                  </a:gs>
                  <a:gs pos="83000">
                    <a:schemeClr val="accent1">
                      <a:lumMod val="60000"/>
                      <a:lumOff val="40000"/>
                      <a:alpha val="25000"/>
                    </a:schemeClr>
                  </a:gs>
                </a:gsLst>
                <a:lin ang="0" scaled="1"/>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21" name="直接连接符 96"/>
            <p:cNvCxnSpPr/>
            <p:nvPr/>
          </p:nvCxnSpPr>
          <p:spPr>
            <a:xfrm>
              <a:off x="6299996" y="798398"/>
              <a:ext cx="1796096" cy="0"/>
            </a:xfrm>
            <a:prstGeom prst="line">
              <a:avLst/>
            </a:prstGeom>
            <a:ln w="12700" cap="rnd">
              <a:gradFill flip="none" rotWithShape="1">
                <a:gsLst>
                  <a:gs pos="40000">
                    <a:schemeClr val="accent1">
                      <a:lumMod val="20000"/>
                      <a:lumOff val="80000"/>
                      <a:alpha val="0"/>
                    </a:schemeClr>
                  </a:gs>
                  <a:gs pos="100000">
                    <a:schemeClr val="accent1">
                      <a:lumMod val="60000"/>
                      <a:lumOff val="40000"/>
                      <a:alpha val="14000"/>
                    </a:schemeClr>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cxnSp>
          <p:nvCxnSpPr>
            <p:cNvPr id="22" name="直接连接符 97"/>
            <p:cNvCxnSpPr/>
            <p:nvPr/>
          </p:nvCxnSpPr>
          <p:spPr>
            <a:xfrm>
              <a:off x="6167397" y="1005053"/>
              <a:ext cx="1796096" cy="0"/>
            </a:xfrm>
            <a:prstGeom prst="line">
              <a:avLst/>
            </a:prstGeom>
            <a:ln w="12700" cap="rnd">
              <a:gradFill flip="none" rotWithShape="1">
                <a:gsLst>
                  <a:gs pos="0">
                    <a:schemeClr val="accent1">
                      <a:lumMod val="20000"/>
                      <a:lumOff val="80000"/>
                      <a:alpha val="0"/>
                    </a:schemeClr>
                  </a:gs>
                  <a:gs pos="100000">
                    <a:schemeClr val="accent1">
                      <a:lumMod val="60000"/>
                      <a:lumOff val="40000"/>
                      <a:alpha val="14000"/>
                    </a:schemeClr>
                  </a:gs>
                </a:gsLst>
                <a:lin ang="0" scaled="1"/>
                <a:tileRect/>
              </a:gradFill>
              <a:prstDash val="dash"/>
              <a:tailEnd type="none"/>
            </a:ln>
          </p:spPr>
          <p:style>
            <a:lnRef idx="1">
              <a:schemeClr val="accent1"/>
            </a:lnRef>
            <a:fillRef idx="0">
              <a:schemeClr val="accent1"/>
            </a:fillRef>
            <a:effectRef idx="0">
              <a:schemeClr val="accent1"/>
            </a:effectRef>
            <a:fontRef idx="minor">
              <a:schemeClr val="tx1"/>
            </a:fontRef>
          </p:style>
        </p:cxnSp>
        <p:sp>
          <p:nvSpPr>
            <p:cNvPr id="82" name="椭圆 81"/>
            <p:cNvSpPr/>
            <p:nvPr/>
          </p:nvSpPr>
          <p:spPr>
            <a:xfrm>
              <a:off x="6316052" y="964391"/>
              <a:ext cx="71294" cy="71294"/>
            </a:xfrm>
            <a:prstGeom prst="ellipse">
              <a:avLst/>
            </a:prstGeom>
            <a:noFill/>
            <a:ln w="12700">
              <a:solidFill>
                <a:schemeClr val="accent1">
                  <a:lumMod val="60000"/>
                  <a:lumOff val="40000"/>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3" name="组合 103"/>
          <p:cNvGrpSpPr/>
          <p:nvPr/>
        </p:nvGrpSpPr>
        <p:grpSpPr>
          <a:xfrm>
            <a:off x="3791479" y="3370241"/>
            <a:ext cx="2195354" cy="206655"/>
            <a:chOff x="6167397" y="798398"/>
            <a:chExt cx="2195354" cy="206655"/>
          </a:xfrm>
        </p:grpSpPr>
        <p:cxnSp>
          <p:nvCxnSpPr>
            <p:cNvPr id="84" name="直接箭头连接符 104"/>
            <p:cNvCxnSpPr/>
            <p:nvPr/>
          </p:nvCxnSpPr>
          <p:spPr>
            <a:xfrm>
              <a:off x="6562725" y="908050"/>
              <a:ext cx="1800026" cy="0"/>
            </a:xfrm>
            <a:prstGeom prst="straightConnector1">
              <a:avLst/>
            </a:prstGeom>
            <a:ln w="19050">
              <a:gradFill flip="none" rotWithShape="1">
                <a:gsLst>
                  <a:gs pos="0">
                    <a:schemeClr val="accent1">
                      <a:lumMod val="20000"/>
                      <a:lumOff val="80000"/>
                      <a:alpha val="0"/>
                    </a:schemeClr>
                  </a:gs>
                  <a:gs pos="83000">
                    <a:schemeClr val="accent1">
                      <a:lumMod val="60000"/>
                      <a:lumOff val="40000"/>
                      <a:alpha val="25000"/>
                    </a:schemeClr>
                  </a:gs>
                </a:gsLst>
                <a:lin ang="0" scaled="1"/>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85" name="直接连接符 105"/>
            <p:cNvCxnSpPr/>
            <p:nvPr/>
          </p:nvCxnSpPr>
          <p:spPr>
            <a:xfrm>
              <a:off x="6299996" y="798398"/>
              <a:ext cx="1796096" cy="0"/>
            </a:xfrm>
            <a:prstGeom prst="line">
              <a:avLst/>
            </a:prstGeom>
            <a:ln w="12700" cap="rnd">
              <a:gradFill flip="none" rotWithShape="1">
                <a:gsLst>
                  <a:gs pos="40000">
                    <a:schemeClr val="accent1">
                      <a:lumMod val="20000"/>
                      <a:lumOff val="80000"/>
                      <a:alpha val="0"/>
                    </a:schemeClr>
                  </a:gs>
                  <a:gs pos="100000">
                    <a:schemeClr val="accent1">
                      <a:lumMod val="60000"/>
                      <a:lumOff val="40000"/>
                      <a:alpha val="14000"/>
                    </a:schemeClr>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cxnSp>
          <p:nvCxnSpPr>
            <p:cNvPr id="86" name="直接连接符 106"/>
            <p:cNvCxnSpPr/>
            <p:nvPr/>
          </p:nvCxnSpPr>
          <p:spPr>
            <a:xfrm>
              <a:off x="6167397" y="1005053"/>
              <a:ext cx="1796096" cy="0"/>
            </a:xfrm>
            <a:prstGeom prst="line">
              <a:avLst/>
            </a:prstGeom>
            <a:ln w="12700" cap="rnd">
              <a:gradFill flip="none" rotWithShape="1">
                <a:gsLst>
                  <a:gs pos="0">
                    <a:schemeClr val="accent1">
                      <a:lumMod val="20000"/>
                      <a:lumOff val="80000"/>
                      <a:alpha val="0"/>
                    </a:schemeClr>
                  </a:gs>
                  <a:gs pos="100000">
                    <a:schemeClr val="accent1">
                      <a:lumMod val="60000"/>
                      <a:lumOff val="40000"/>
                      <a:alpha val="14000"/>
                    </a:schemeClr>
                  </a:gs>
                </a:gsLst>
                <a:lin ang="0" scaled="1"/>
                <a:tileRect/>
              </a:gradFill>
              <a:prstDash val="dash"/>
              <a:tailEnd type="none"/>
            </a:ln>
          </p:spPr>
          <p:style>
            <a:lnRef idx="1">
              <a:schemeClr val="accent1"/>
            </a:lnRef>
            <a:fillRef idx="0">
              <a:schemeClr val="accent1"/>
            </a:fillRef>
            <a:effectRef idx="0">
              <a:schemeClr val="accent1"/>
            </a:effectRef>
            <a:fontRef idx="minor">
              <a:schemeClr val="tx1"/>
            </a:fontRef>
          </p:style>
        </p:cxnSp>
      </p:grpSp>
      <p:grpSp>
        <p:nvGrpSpPr>
          <p:cNvPr id="87" name="组合 108"/>
          <p:cNvGrpSpPr/>
          <p:nvPr/>
        </p:nvGrpSpPr>
        <p:grpSpPr>
          <a:xfrm>
            <a:off x="9112000" y="4445487"/>
            <a:ext cx="2266648" cy="242302"/>
            <a:chOff x="6167397" y="762751"/>
            <a:chExt cx="2266648" cy="242302"/>
          </a:xfrm>
        </p:grpSpPr>
        <p:cxnSp>
          <p:nvCxnSpPr>
            <p:cNvPr id="88" name="直接箭头连接符 109"/>
            <p:cNvCxnSpPr/>
            <p:nvPr/>
          </p:nvCxnSpPr>
          <p:spPr>
            <a:xfrm>
              <a:off x="6562725" y="908050"/>
              <a:ext cx="1800026" cy="0"/>
            </a:xfrm>
            <a:prstGeom prst="straightConnector1">
              <a:avLst/>
            </a:prstGeom>
            <a:ln w="19050">
              <a:gradFill flip="none" rotWithShape="1">
                <a:gsLst>
                  <a:gs pos="0">
                    <a:schemeClr val="accent1">
                      <a:lumMod val="20000"/>
                      <a:lumOff val="80000"/>
                      <a:alpha val="0"/>
                    </a:schemeClr>
                  </a:gs>
                  <a:gs pos="83000">
                    <a:schemeClr val="accent1">
                      <a:lumMod val="60000"/>
                      <a:lumOff val="40000"/>
                      <a:alpha val="25000"/>
                    </a:schemeClr>
                  </a:gs>
                </a:gsLst>
                <a:lin ang="0" scaled="1"/>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89" name="直接连接符 110"/>
            <p:cNvCxnSpPr/>
            <p:nvPr/>
          </p:nvCxnSpPr>
          <p:spPr>
            <a:xfrm>
              <a:off x="6299996" y="798398"/>
              <a:ext cx="1796096" cy="0"/>
            </a:xfrm>
            <a:prstGeom prst="line">
              <a:avLst/>
            </a:prstGeom>
            <a:ln w="12700" cap="rnd">
              <a:gradFill flip="none" rotWithShape="1">
                <a:gsLst>
                  <a:gs pos="40000">
                    <a:schemeClr val="accent1">
                      <a:lumMod val="20000"/>
                      <a:lumOff val="80000"/>
                      <a:alpha val="0"/>
                    </a:schemeClr>
                  </a:gs>
                  <a:gs pos="100000">
                    <a:schemeClr val="accent1">
                      <a:lumMod val="60000"/>
                      <a:lumOff val="40000"/>
                      <a:alpha val="14000"/>
                    </a:schemeClr>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cxnSp>
          <p:nvCxnSpPr>
            <p:cNvPr id="90" name="直接连接符 111"/>
            <p:cNvCxnSpPr/>
            <p:nvPr/>
          </p:nvCxnSpPr>
          <p:spPr>
            <a:xfrm>
              <a:off x="6167397" y="1005053"/>
              <a:ext cx="1796096" cy="0"/>
            </a:xfrm>
            <a:prstGeom prst="line">
              <a:avLst/>
            </a:prstGeom>
            <a:ln w="12700" cap="rnd">
              <a:gradFill flip="none" rotWithShape="1">
                <a:gsLst>
                  <a:gs pos="0">
                    <a:schemeClr val="accent1">
                      <a:lumMod val="20000"/>
                      <a:lumOff val="80000"/>
                      <a:alpha val="0"/>
                    </a:schemeClr>
                  </a:gs>
                  <a:gs pos="100000">
                    <a:schemeClr val="accent1">
                      <a:lumMod val="60000"/>
                      <a:lumOff val="40000"/>
                      <a:alpha val="14000"/>
                    </a:schemeClr>
                  </a:gs>
                </a:gsLst>
                <a:lin ang="0" scaled="1"/>
                <a:tileRect/>
              </a:gradFill>
              <a:prstDash val="dash"/>
              <a:tailEnd type="none"/>
            </a:ln>
          </p:spPr>
          <p:style>
            <a:lnRef idx="1">
              <a:schemeClr val="accent1"/>
            </a:lnRef>
            <a:fillRef idx="0">
              <a:schemeClr val="accent1"/>
            </a:fillRef>
            <a:effectRef idx="0">
              <a:schemeClr val="accent1"/>
            </a:effectRef>
            <a:fontRef idx="minor">
              <a:schemeClr val="tx1"/>
            </a:fontRef>
          </p:style>
        </p:cxnSp>
        <p:sp>
          <p:nvSpPr>
            <p:cNvPr id="91" name="椭圆 90"/>
            <p:cNvSpPr/>
            <p:nvPr/>
          </p:nvSpPr>
          <p:spPr>
            <a:xfrm>
              <a:off x="8362751" y="762751"/>
              <a:ext cx="71294" cy="71294"/>
            </a:xfrm>
            <a:prstGeom prst="ellipse">
              <a:avLst/>
            </a:prstGeom>
            <a:noFill/>
            <a:ln w="12700">
              <a:solidFill>
                <a:schemeClr val="accent1">
                  <a:lumMod val="60000"/>
                  <a:lumOff val="40000"/>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3" name="组合 150"/>
          <p:cNvGrpSpPr/>
          <p:nvPr/>
        </p:nvGrpSpPr>
        <p:grpSpPr>
          <a:xfrm>
            <a:off x="3088256" y="1921799"/>
            <a:ext cx="152400" cy="2015954"/>
            <a:chOff x="2593181" y="1577975"/>
            <a:chExt cx="152400" cy="2015954"/>
          </a:xfrm>
        </p:grpSpPr>
        <p:sp>
          <p:nvSpPr>
            <p:cNvPr id="194" name="椭圆 193"/>
            <p:cNvSpPr/>
            <p:nvPr/>
          </p:nvSpPr>
          <p:spPr>
            <a:xfrm>
              <a:off x="2628127" y="3508863"/>
              <a:ext cx="82508" cy="85066"/>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5" name="组合 152"/>
            <p:cNvGrpSpPr/>
            <p:nvPr/>
          </p:nvGrpSpPr>
          <p:grpSpPr>
            <a:xfrm>
              <a:off x="2593181" y="1577975"/>
              <a:ext cx="152400" cy="2015954"/>
              <a:chOff x="2593181" y="1749425"/>
              <a:chExt cx="152400" cy="2015954"/>
            </a:xfrm>
          </p:grpSpPr>
          <p:cxnSp>
            <p:nvCxnSpPr>
              <p:cNvPr id="196" name="直接箭头连接符 153"/>
              <p:cNvCxnSpPr/>
              <p:nvPr/>
            </p:nvCxnSpPr>
            <p:spPr>
              <a:xfrm flipV="1">
                <a:off x="2669381" y="1825627"/>
                <a:ext cx="0" cy="1939752"/>
              </a:xfrm>
              <a:prstGeom prst="straightConnector1">
                <a:avLst/>
              </a:prstGeom>
              <a:ln w="15875">
                <a:gradFill>
                  <a:gsLst>
                    <a:gs pos="0">
                      <a:schemeClr val="accent1">
                        <a:lumMod val="20000"/>
                        <a:lumOff val="80000"/>
                        <a:alpha val="0"/>
                      </a:schemeClr>
                    </a:gs>
                    <a:gs pos="100000">
                      <a:schemeClr val="accent1">
                        <a:lumMod val="60000"/>
                        <a:lumOff val="40000"/>
                      </a:schemeClr>
                    </a:gs>
                  </a:gsLst>
                  <a:lin ang="5400000" scaled="1"/>
                </a:gradFill>
                <a:tailEnd type="oval"/>
              </a:ln>
            </p:spPr>
            <p:style>
              <a:lnRef idx="1">
                <a:schemeClr val="accent1"/>
              </a:lnRef>
              <a:fillRef idx="0">
                <a:schemeClr val="accent1"/>
              </a:fillRef>
              <a:effectRef idx="0">
                <a:schemeClr val="accent1"/>
              </a:effectRef>
              <a:fontRef idx="minor">
                <a:schemeClr val="tx1"/>
              </a:fontRef>
            </p:style>
          </p:cxnSp>
          <p:sp>
            <p:nvSpPr>
              <p:cNvPr id="197" name="椭圆 196"/>
              <p:cNvSpPr/>
              <p:nvPr/>
            </p:nvSpPr>
            <p:spPr>
              <a:xfrm>
                <a:off x="2593181" y="1749425"/>
                <a:ext cx="152400" cy="152400"/>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200" name="组合 157"/>
          <p:cNvGrpSpPr/>
          <p:nvPr/>
        </p:nvGrpSpPr>
        <p:grpSpPr>
          <a:xfrm>
            <a:off x="5280568" y="1909099"/>
            <a:ext cx="152400" cy="2015954"/>
            <a:chOff x="2593181" y="1577975"/>
            <a:chExt cx="152400" cy="2015954"/>
          </a:xfrm>
        </p:grpSpPr>
        <p:sp>
          <p:nvSpPr>
            <p:cNvPr id="201" name="椭圆 200"/>
            <p:cNvSpPr/>
            <p:nvPr/>
          </p:nvSpPr>
          <p:spPr>
            <a:xfrm>
              <a:off x="2628127" y="3508863"/>
              <a:ext cx="82508" cy="85066"/>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2" name="组合 159"/>
            <p:cNvGrpSpPr/>
            <p:nvPr/>
          </p:nvGrpSpPr>
          <p:grpSpPr>
            <a:xfrm>
              <a:off x="2593181" y="1577975"/>
              <a:ext cx="152400" cy="2015954"/>
              <a:chOff x="2593181" y="1749425"/>
              <a:chExt cx="152400" cy="2015954"/>
            </a:xfrm>
          </p:grpSpPr>
          <p:cxnSp>
            <p:nvCxnSpPr>
              <p:cNvPr id="203" name="直接箭头连接符 160"/>
              <p:cNvCxnSpPr/>
              <p:nvPr/>
            </p:nvCxnSpPr>
            <p:spPr>
              <a:xfrm flipV="1">
                <a:off x="2669381" y="1825627"/>
                <a:ext cx="0" cy="1939752"/>
              </a:xfrm>
              <a:prstGeom prst="straightConnector1">
                <a:avLst/>
              </a:prstGeom>
              <a:ln w="15875">
                <a:gradFill>
                  <a:gsLst>
                    <a:gs pos="0">
                      <a:schemeClr val="accent1">
                        <a:lumMod val="20000"/>
                        <a:lumOff val="80000"/>
                        <a:alpha val="0"/>
                      </a:schemeClr>
                    </a:gs>
                    <a:gs pos="100000">
                      <a:schemeClr val="accent1">
                        <a:lumMod val="60000"/>
                        <a:lumOff val="40000"/>
                      </a:schemeClr>
                    </a:gs>
                  </a:gsLst>
                  <a:lin ang="5400000" scaled="1"/>
                </a:gradFill>
                <a:tailEnd type="oval"/>
              </a:ln>
            </p:spPr>
            <p:style>
              <a:lnRef idx="1">
                <a:schemeClr val="accent1"/>
              </a:lnRef>
              <a:fillRef idx="0">
                <a:schemeClr val="accent1"/>
              </a:fillRef>
              <a:effectRef idx="0">
                <a:schemeClr val="accent1"/>
              </a:effectRef>
              <a:fontRef idx="minor">
                <a:schemeClr val="tx1"/>
              </a:fontRef>
            </p:style>
          </p:cxnSp>
          <p:sp>
            <p:nvSpPr>
              <p:cNvPr id="204" name="椭圆 203"/>
              <p:cNvSpPr/>
              <p:nvPr/>
            </p:nvSpPr>
            <p:spPr>
              <a:xfrm>
                <a:off x="2593181" y="1749425"/>
                <a:ext cx="152400" cy="152400"/>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24" name="组合 79"/>
          <p:cNvGrpSpPr/>
          <p:nvPr/>
        </p:nvGrpSpPr>
        <p:grpSpPr>
          <a:xfrm flipV="1">
            <a:off x="4410501" y="3856119"/>
            <a:ext cx="152400" cy="2015954"/>
            <a:chOff x="2593181" y="1577975"/>
            <a:chExt cx="152400" cy="2015954"/>
          </a:xfrm>
        </p:grpSpPr>
        <p:sp>
          <p:nvSpPr>
            <p:cNvPr id="25" name="椭圆 24"/>
            <p:cNvSpPr/>
            <p:nvPr/>
          </p:nvSpPr>
          <p:spPr>
            <a:xfrm>
              <a:off x="2628127" y="3508863"/>
              <a:ext cx="82508" cy="85066"/>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81"/>
            <p:cNvGrpSpPr/>
            <p:nvPr/>
          </p:nvGrpSpPr>
          <p:grpSpPr>
            <a:xfrm>
              <a:off x="2593181" y="1577975"/>
              <a:ext cx="152400" cy="2015954"/>
              <a:chOff x="2593181" y="1749425"/>
              <a:chExt cx="152400" cy="2015954"/>
            </a:xfrm>
          </p:grpSpPr>
          <p:cxnSp>
            <p:nvCxnSpPr>
              <p:cNvPr id="27" name="直接箭头连接符 82"/>
              <p:cNvCxnSpPr/>
              <p:nvPr/>
            </p:nvCxnSpPr>
            <p:spPr>
              <a:xfrm flipV="1">
                <a:off x="2669381" y="1825627"/>
                <a:ext cx="0" cy="1939752"/>
              </a:xfrm>
              <a:prstGeom prst="straightConnector1">
                <a:avLst/>
              </a:prstGeom>
              <a:ln w="15875">
                <a:gradFill>
                  <a:gsLst>
                    <a:gs pos="0">
                      <a:schemeClr val="accent1">
                        <a:lumMod val="20000"/>
                        <a:lumOff val="80000"/>
                        <a:alpha val="0"/>
                      </a:schemeClr>
                    </a:gs>
                    <a:gs pos="100000">
                      <a:schemeClr val="accent1">
                        <a:lumMod val="60000"/>
                        <a:lumOff val="40000"/>
                      </a:schemeClr>
                    </a:gs>
                  </a:gsLst>
                  <a:lin ang="5400000" scaled="1"/>
                </a:gradFill>
                <a:tailEnd type="oval"/>
              </a:ln>
            </p:spPr>
            <p:style>
              <a:lnRef idx="1">
                <a:schemeClr val="accent1"/>
              </a:lnRef>
              <a:fillRef idx="0">
                <a:schemeClr val="accent1"/>
              </a:fillRef>
              <a:effectRef idx="0">
                <a:schemeClr val="accent1"/>
              </a:effectRef>
              <a:fontRef idx="minor">
                <a:schemeClr val="tx1"/>
              </a:fontRef>
            </p:style>
          </p:cxnSp>
          <p:sp>
            <p:nvSpPr>
              <p:cNvPr id="28" name="椭圆 27"/>
              <p:cNvSpPr/>
              <p:nvPr/>
            </p:nvSpPr>
            <p:spPr>
              <a:xfrm>
                <a:off x="2593181" y="1749425"/>
                <a:ext cx="152400" cy="152400"/>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31" name="组合 79"/>
          <p:cNvGrpSpPr/>
          <p:nvPr/>
        </p:nvGrpSpPr>
        <p:grpSpPr>
          <a:xfrm flipV="1">
            <a:off x="6927006" y="3868819"/>
            <a:ext cx="152400" cy="2015954"/>
            <a:chOff x="2593181" y="1577975"/>
            <a:chExt cx="152400" cy="2015954"/>
          </a:xfrm>
        </p:grpSpPr>
        <p:sp>
          <p:nvSpPr>
            <p:cNvPr id="32" name="椭圆 31"/>
            <p:cNvSpPr/>
            <p:nvPr/>
          </p:nvSpPr>
          <p:spPr>
            <a:xfrm>
              <a:off x="2628127" y="3508863"/>
              <a:ext cx="82508" cy="85066"/>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81"/>
            <p:cNvGrpSpPr/>
            <p:nvPr/>
          </p:nvGrpSpPr>
          <p:grpSpPr>
            <a:xfrm>
              <a:off x="2593181" y="1577975"/>
              <a:ext cx="152400" cy="2015954"/>
              <a:chOff x="2593181" y="1749425"/>
              <a:chExt cx="152400" cy="2015954"/>
            </a:xfrm>
          </p:grpSpPr>
          <p:cxnSp>
            <p:nvCxnSpPr>
              <p:cNvPr id="34" name="直接箭头连接符 82"/>
              <p:cNvCxnSpPr/>
              <p:nvPr/>
            </p:nvCxnSpPr>
            <p:spPr>
              <a:xfrm flipV="1">
                <a:off x="2669381" y="1825627"/>
                <a:ext cx="0" cy="1939752"/>
              </a:xfrm>
              <a:prstGeom prst="straightConnector1">
                <a:avLst/>
              </a:prstGeom>
              <a:ln w="15875">
                <a:gradFill>
                  <a:gsLst>
                    <a:gs pos="0">
                      <a:schemeClr val="accent1">
                        <a:lumMod val="20000"/>
                        <a:lumOff val="80000"/>
                        <a:alpha val="0"/>
                      </a:schemeClr>
                    </a:gs>
                    <a:gs pos="100000">
                      <a:schemeClr val="accent1">
                        <a:lumMod val="60000"/>
                        <a:lumOff val="40000"/>
                      </a:schemeClr>
                    </a:gs>
                  </a:gsLst>
                  <a:lin ang="5400000" scaled="1"/>
                </a:gradFill>
                <a:tailEnd type="oval"/>
              </a:ln>
            </p:spPr>
            <p:style>
              <a:lnRef idx="1">
                <a:schemeClr val="accent1"/>
              </a:lnRef>
              <a:fillRef idx="0">
                <a:schemeClr val="accent1"/>
              </a:fillRef>
              <a:effectRef idx="0">
                <a:schemeClr val="accent1"/>
              </a:effectRef>
              <a:fontRef idx="minor">
                <a:schemeClr val="tx1"/>
              </a:fontRef>
            </p:style>
          </p:cxnSp>
          <p:sp>
            <p:nvSpPr>
              <p:cNvPr id="35" name="椭圆 34"/>
              <p:cNvSpPr/>
              <p:nvPr/>
            </p:nvSpPr>
            <p:spPr>
              <a:xfrm>
                <a:off x="2593181" y="1749425"/>
                <a:ext cx="152400" cy="152400"/>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sp>
        <p:nvSpPr>
          <p:cNvPr id="39" name="矩形 38"/>
          <p:cNvSpPr/>
          <p:nvPr/>
        </p:nvSpPr>
        <p:spPr>
          <a:xfrm>
            <a:off x="7776715" y="1857004"/>
            <a:ext cx="1978660" cy="312420"/>
          </a:xfrm>
          <a:prstGeom prst="rect">
            <a:avLst/>
          </a:prstGeom>
        </p:spPr>
        <p:txBody>
          <a:bodyPr wrap="square">
            <a:spAutoFit/>
          </a:bodyPr>
          <a:lstStyle/>
          <a:p>
            <a:pPr>
              <a:lnSpc>
                <a:spcPct val="120000"/>
              </a:lnSpc>
            </a:pPr>
            <a:r>
              <a:rPr lang="zh-CN" altLang="en-US" sz="1200" dirty="0">
                <a:latin typeface="微软雅黑" panose="020B0503020204020204" pitchFamily="34" charset="-122"/>
                <a:ea typeface="微软雅黑" panose="020B0503020204020204" pitchFamily="34" charset="-122"/>
                <a:sym typeface="+mn-ea"/>
              </a:rPr>
              <a:t>进入系统上线试运行阶段</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40" name="组合 157"/>
          <p:cNvGrpSpPr/>
          <p:nvPr/>
        </p:nvGrpSpPr>
        <p:grpSpPr>
          <a:xfrm>
            <a:off x="7496123" y="1934499"/>
            <a:ext cx="152400" cy="2015954"/>
            <a:chOff x="2593181" y="1577975"/>
            <a:chExt cx="152400" cy="2015954"/>
          </a:xfrm>
        </p:grpSpPr>
        <p:sp>
          <p:nvSpPr>
            <p:cNvPr id="41" name="椭圆 40"/>
            <p:cNvSpPr/>
            <p:nvPr/>
          </p:nvSpPr>
          <p:spPr>
            <a:xfrm>
              <a:off x="2628127" y="3508863"/>
              <a:ext cx="82508" cy="85066"/>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 name="组合 159"/>
            <p:cNvGrpSpPr/>
            <p:nvPr/>
          </p:nvGrpSpPr>
          <p:grpSpPr>
            <a:xfrm>
              <a:off x="2593181" y="1577975"/>
              <a:ext cx="152400" cy="2015954"/>
              <a:chOff x="2593181" y="1749425"/>
              <a:chExt cx="152400" cy="2015954"/>
            </a:xfrm>
          </p:grpSpPr>
          <p:cxnSp>
            <p:nvCxnSpPr>
              <p:cNvPr id="44" name="直接箭头连接符 160"/>
              <p:cNvCxnSpPr/>
              <p:nvPr/>
            </p:nvCxnSpPr>
            <p:spPr>
              <a:xfrm flipV="1">
                <a:off x="2669381" y="1825627"/>
                <a:ext cx="0" cy="1939752"/>
              </a:xfrm>
              <a:prstGeom prst="straightConnector1">
                <a:avLst/>
              </a:prstGeom>
              <a:ln w="15875">
                <a:gradFill>
                  <a:gsLst>
                    <a:gs pos="0">
                      <a:schemeClr val="accent1">
                        <a:lumMod val="20000"/>
                        <a:lumOff val="80000"/>
                        <a:alpha val="0"/>
                      </a:schemeClr>
                    </a:gs>
                    <a:gs pos="100000">
                      <a:schemeClr val="accent1">
                        <a:lumMod val="60000"/>
                        <a:lumOff val="40000"/>
                      </a:schemeClr>
                    </a:gs>
                  </a:gsLst>
                  <a:lin ang="5400000" scaled="1"/>
                </a:gradFill>
                <a:tailEnd type="oval"/>
              </a:ln>
            </p:spPr>
            <p:style>
              <a:lnRef idx="1">
                <a:schemeClr val="accent1"/>
              </a:lnRef>
              <a:fillRef idx="0">
                <a:schemeClr val="accent1"/>
              </a:fillRef>
              <a:effectRef idx="0">
                <a:schemeClr val="accent1"/>
              </a:effectRef>
              <a:fontRef idx="minor">
                <a:schemeClr val="tx1"/>
              </a:fontRef>
            </p:style>
          </p:cxnSp>
          <p:sp>
            <p:nvSpPr>
              <p:cNvPr id="45" name="椭圆 44"/>
              <p:cNvSpPr/>
              <p:nvPr/>
            </p:nvSpPr>
            <p:spPr>
              <a:xfrm>
                <a:off x="2593181" y="1749425"/>
                <a:ext cx="152400" cy="152400"/>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92" name="组合 79"/>
          <p:cNvGrpSpPr/>
          <p:nvPr/>
        </p:nvGrpSpPr>
        <p:grpSpPr>
          <a:xfrm flipV="1">
            <a:off x="9039576" y="3868819"/>
            <a:ext cx="152400" cy="2015954"/>
            <a:chOff x="2593181" y="1577975"/>
            <a:chExt cx="152400" cy="2015954"/>
          </a:xfrm>
        </p:grpSpPr>
        <p:sp>
          <p:nvSpPr>
            <p:cNvPr id="93" name="椭圆 92"/>
            <p:cNvSpPr/>
            <p:nvPr/>
          </p:nvSpPr>
          <p:spPr>
            <a:xfrm>
              <a:off x="2628127" y="3508863"/>
              <a:ext cx="82508" cy="85066"/>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4" name="组合 81"/>
            <p:cNvGrpSpPr/>
            <p:nvPr/>
          </p:nvGrpSpPr>
          <p:grpSpPr>
            <a:xfrm>
              <a:off x="2593181" y="1577975"/>
              <a:ext cx="152400" cy="2015954"/>
              <a:chOff x="2593181" y="1749425"/>
              <a:chExt cx="152400" cy="2015954"/>
            </a:xfrm>
          </p:grpSpPr>
          <p:cxnSp>
            <p:nvCxnSpPr>
              <p:cNvPr id="95" name="直接箭头连接符 82"/>
              <p:cNvCxnSpPr/>
              <p:nvPr/>
            </p:nvCxnSpPr>
            <p:spPr>
              <a:xfrm flipV="1">
                <a:off x="2669381" y="1825627"/>
                <a:ext cx="0" cy="1939752"/>
              </a:xfrm>
              <a:prstGeom prst="straightConnector1">
                <a:avLst/>
              </a:prstGeom>
              <a:ln w="15875">
                <a:gradFill>
                  <a:gsLst>
                    <a:gs pos="0">
                      <a:schemeClr val="accent1">
                        <a:lumMod val="20000"/>
                        <a:lumOff val="80000"/>
                        <a:alpha val="0"/>
                      </a:schemeClr>
                    </a:gs>
                    <a:gs pos="100000">
                      <a:schemeClr val="accent1">
                        <a:lumMod val="60000"/>
                        <a:lumOff val="40000"/>
                      </a:schemeClr>
                    </a:gs>
                  </a:gsLst>
                  <a:lin ang="5400000" scaled="1"/>
                </a:gradFill>
                <a:tailEnd type="oval"/>
              </a:ln>
            </p:spPr>
            <p:style>
              <a:lnRef idx="1">
                <a:schemeClr val="accent1"/>
              </a:lnRef>
              <a:fillRef idx="0">
                <a:schemeClr val="accent1"/>
              </a:fillRef>
              <a:effectRef idx="0">
                <a:schemeClr val="accent1"/>
              </a:effectRef>
              <a:fontRef idx="minor">
                <a:schemeClr val="tx1"/>
              </a:fontRef>
            </p:style>
          </p:cxnSp>
          <p:sp>
            <p:nvSpPr>
              <p:cNvPr id="96" name="椭圆 95"/>
              <p:cNvSpPr/>
              <p:nvPr/>
            </p:nvSpPr>
            <p:spPr>
              <a:xfrm>
                <a:off x="2593181" y="1749425"/>
                <a:ext cx="152400" cy="152400"/>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sp>
        <p:nvSpPr>
          <p:cNvPr id="97" name="矩形: 剪去单角 41"/>
          <p:cNvSpPr/>
          <p:nvPr/>
        </p:nvSpPr>
        <p:spPr>
          <a:xfrm>
            <a:off x="9254048" y="4367670"/>
            <a:ext cx="1451876" cy="396000"/>
          </a:xfrm>
          <a:prstGeom prst="snip1Rect">
            <a:avLst/>
          </a:prstGeom>
          <a:gradFill flip="none" rotWithShape="1">
            <a:gsLst>
              <a:gs pos="0">
                <a:schemeClr val="accent6">
                  <a:lumMod val="60000"/>
                  <a:lumOff val="40000"/>
                </a:schemeClr>
              </a:gs>
              <a:gs pos="100000">
                <a:schemeClr val="accent6"/>
              </a:gs>
            </a:gsLst>
            <a:lin ang="0" scaled="0"/>
            <a:tileRect/>
          </a:gra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latin typeface="微软雅黑" panose="020B0503020204020204" pitchFamily="34" charset="-122"/>
                <a:ea typeface="微软雅黑" panose="020B0503020204020204" pitchFamily="34" charset="-122"/>
              </a:rPr>
              <a:t>2023.03</a:t>
            </a:r>
            <a:endParaRPr lang="en-US" altLang="zh-CN" sz="1600" b="1" dirty="0">
              <a:latin typeface="微软雅黑" panose="020B0503020204020204" pitchFamily="34" charset="-122"/>
              <a:ea typeface="微软雅黑" panose="020B0503020204020204" pitchFamily="34" charset="-122"/>
            </a:endParaRPr>
          </a:p>
        </p:txBody>
      </p:sp>
      <p:sp>
        <p:nvSpPr>
          <p:cNvPr id="98" name="矩形 97"/>
          <p:cNvSpPr/>
          <p:nvPr/>
        </p:nvSpPr>
        <p:spPr>
          <a:xfrm>
            <a:off x="9284335" y="4817110"/>
            <a:ext cx="2183765" cy="1104533"/>
          </a:xfrm>
          <a:prstGeom prst="rect">
            <a:avLst/>
          </a:prstGeom>
        </p:spPr>
        <p:txBody>
          <a:bodyPr wrap="square">
            <a:spAutoFit/>
          </a:bodyPr>
          <a:lstStyle/>
          <a:p>
            <a:pPr>
              <a:lnSpc>
                <a:spcPct val="120000"/>
              </a:lnSpc>
            </a:pPr>
            <a:r>
              <a:rPr lang="zh-CN" altLang="en-US" sz="1400" dirty="0">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sym typeface="+mn-ea"/>
              </a:rPr>
              <a:t>省直部</a:t>
            </a:r>
            <a:r>
              <a:rPr lang="zh-CN" altLang="en-US" sz="1400" dirty="0">
                <a:solidFill>
                  <a:schemeClr val="accent6"/>
                </a:solidFill>
                <a:latin typeface="微软雅黑" panose="020B0503020204020204" pitchFamily="34" charset="-122"/>
                <a:ea typeface="微软雅黑" panose="020B0503020204020204" pitchFamily="34" charset="-122"/>
                <a:sym typeface="+mn-ea"/>
              </a:rPr>
              <a:t>门、市州旗舰店</a:t>
            </a:r>
            <a:r>
              <a:rPr lang="zh-CN" altLang="zh-CN" sz="1400" dirty="0">
                <a:solidFill>
                  <a:schemeClr val="accent6"/>
                </a:solidFill>
                <a:latin typeface="微软雅黑" panose="020B0503020204020204" pitchFamily="34" charset="-122"/>
                <a:ea typeface="微软雅黑" panose="020B0503020204020204" pitchFamily="34" charset="-122"/>
              </a:rPr>
              <a:t>服务量质提升</a:t>
            </a:r>
            <a:r>
              <a:rPr lang="zh-CN" altLang="en-US" sz="1400" dirty="0">
                <a:solidFill>
                  <a:schemeClr val="accent6"/>
                </a:solidFill>
                <a:latin typeface="微软雅黑" panose="020B0503020204020204" pitchFamily="34" charset="-122"/>
                <a:ea typeface="微软雅黑" panose="020B0503020204020204" pitchFamily="34" charset="-122"/>
                <a:sym typeface="+mn-ea"/>
              </a:rPr>
              <a:t>，</a:t>
            </a:r>
            <a:r>
              <a:rPr lang="zh-CN" altLang="en-US" sz="1400" dirty="0">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sym typeface="+mn-ea"/>
              </a:rPr>
              <a:t>一码通刷码办事、上线运营管理平台支撑持续运营。</a:t>
            </a:r>
          </a:p>
        </p:txBody>
      </p:sp>
      <p:grpSp>
        <p:nvGrpSpPr>
          <p:cNvPr id="100" name="组合 157"/>
          <p:cNvGrpSpPr/>
          <p:nvPr/>
        </p:nvGrpSpPr>
        <p:grpSpPr>
          <a:xfrm>
            <a:off x="9731918" y="1934499"/>
            <a:ext cx="152400" cy="2015954"/>
            <a:chOff x="2593181" y="1577975"/>
            <a:chExt cx="152400" cy="2015954"/>
          </a:xfrm>
        </p:grpSpPr>
        <p:sp>
          <p:nvSpPr>
            <p:cNvPr id="101" name="椭圆 100"/>
            <p:cNvSpPr/>
            <p:nvPr/>
          </p:nvSpPr>
          <p:spPr>
            <a:xfrm>
              <a:off x="2628127" y="3508863"/>
              <a:ext cx="82508" cy="85066"/>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 name="组合 159"/>
            <p:cNvGrpSpPr/>
            <p:nvPr/>
          </p:nvGrpSpPr>
          <p:grpSpPr>
            <a:xfrm>
              <a:off x="2593181" y="1577975"/>
              <a:ext cx="152400" cy="2015954"/>
              <a:chOff x="2593181" y="1749425"/>
              <a:chExt cx="152400" cy="2015954"/>
            </a:xfrm>
          </p:grpSpPr>
          <p:cxnSp>
            <p:nvCxnSpPr>
              <p:cNvPr id="103" name="直接箭头连接符 160"/>
              <p:cNvCxnSpPr/>
              <p:nvPr/>
            </p:nvCxnSpPr>
            <p:spPr>
              <a:xfrm flipV="1">
                <a:off x="2669381" y="1825627"/>
                <a:ext cx="0" cy="1939752"/>
              </a:xfrm>
              <a:prstGeom prst="straightConnector1">
                <a:avLst/>
              </a:prstGeom>
              <a:ln w="15875">
                <a:gradFill>
                  <a:gsLst>
                    <a:gs pos="0">
                      <a:schemeClr val="accent1">
                        <a:lumMod val="20000"/>
                        <a:lumOff val="80000"/>
                        <a:alpha val="0"/>
                      </a:schemeClr>
                    </a:gs>
                    <a:gs pos="100000">
                      <a:schemeClr val="accent1">
                        <a:lumMod val="60000"/>
                        <a:lumOff val="40000"/>
                      </a:schemeClr>
                    </a:gs>
                  </a:gsLst>
                  <a:lin ang="5400000" scaled="1"/>
                </a:gradFill>
                <a:tailEnd type="oval"/>
              </a:ln>
            </p:spPr>
            <p:style>
              <a:lnRef idx="1">
                <a:schemeClr val="accent1"/>
              </a:lnRef>
              <a:fillRef idx="0">
                <a:schemeClr val="accent1"/>
              </a:fillRef>
              <a:effectRef idx="0">
                <a:schemeClr val="accent1"/>
              </a:effectRef>
              <a:fontRef idx="minor">
                <a:schemeClr val="tx1"/>
              </a:fontRef>
            </p:style>
          </p:cxnSp>
          <p:sp>
            <p:nvSpPr>
              <p:cNvPr id="104" name="椭圆 103"/>
              <p:cNvSpPr/>
              <p:nvPr/>
            </p:nvSpPr>
            <p:spPr>
              <a:xfrm>
                <a:off x="2593181" y="1749425"/>
                <a:ext cx="152400" cy="152400"/>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sp>
        <p:nvSpPr>
          <p:cNvPr id="42" name="矩形 41"/>
          <p:cNvSpPr/>
          <p:nvPr/>
        </p:nvSpPr>
        <p:spPr>
          <a:xfrm>
            <a:off x="926465" y="1184275"/>
            <a:ext cx="2068830" cy="2393315"/>
          </a:xfrm>
          <a:prstGeom prst="rect">
            <a:avLst/>
          </a:prstGeom>
          <a:solidFill>
            <a:schemeClr val="accent1">
              <a:lumMod val="20000"/>
              <a:lumOff val="80000"/>
              <a:alpha val="29000"/>
            </a:schemeClr>
          </a:solidFill>
          <a:ln>
            <a:noFill/>
          </a:ln>
        </p:spPr>
        <p:style>
          <a:lnRef idx="2">
            <a:schemeClr val="accent2"/>
          </a:lnRef>
          <a:fillRef idx="1">
            <a:schemeClr val="lt1"/>
          </a:fillRef>
          <a:effectRef idx="0">
            <a:schemeClr val="accent2"/>
          </a:effectRef>
          <a:fontRef idx="minor">
            <a:schemeClr val="dk1"/>
          </a:fontRef>
        </p:style>
        <p:txBody>
          <a:bodyPr wrap="square" lIns="90000" tIns="0" rIns="90000" bIns="46800" rtlCol="0">
            <a:noAutofit/>
          </a:bodyPr>
          <a:lstStyle/>
          <a:p>
            <a:pPr>
              <a:lnSpc>
                <a:spcPct val="130000"/>
              </a:lnSpc>
              <a:spcAft>
                <a:spcPts val="1000"/>
              </a:spcAft>
            </a:pPr>
            <a:endParaRPr lang="zh-CN" altLang="en-US" sz="1400" b="1" spc="150" dirty="0">
              <a:latin typeface="微软雅黑" panose="020B0503020204020204" pitchFamily="34" charset="-122"/>
              <a:ea typeface="微软雅黑" panose="020B0503020204020204" pitchFamily="34" charset="-122"/>
            </a:endParaRPr>
          </a:p>
        </p:txBody>
      </p:sp>
      <p:sp>
        <p:nvSpPr>
          <p:cNvPr id="5" name="矩形: 剪去单角 22"/>
          <p:cNvSpPr/>
          <p:nvPr/>
        </p:nvSpPr>
        <p:spPr>
          <a:xfrm>
            <a:off x="970414" y="989262"/>
            <a:ext cx="1451876" cy="396000"/>
          </a:xfrm>
          <a:prstGeom prst="snip1Rect">
            <a:avLst/>
          </a:prstGeom>
          <a:gradFill>
            <a:gsLst>
              <a:gs pos="16000">
                <a:schemeClr val="accent2">
                  <a:lumMod val="70000"/>
                  <a:lumOff val="30000"/>
                </a:schemeClr>
              </a:gs>
              <a:gs pos="100000">
                <a:schemeClr val="accent2"/>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r>
              <a:rPr lang="en-US" altLang="zh-CN" b="1" dirty="0">
                <a:solidFill>
                  <a:prstClr val="white"/>
                </a:solidFill>
                <a:latin typeface="+mj-lt"/>
                <a:ea typeface="+mj-ea"/>
              </a:rPr>
              <a:t>10.23</a:t>
            </a:r>
          </a:p>
        </p:txBody>
      </p:sp>
      <p:sp>
        <p:nvSpPr>
          <p:cNvPr id="23" name="矩形 22"/>
          <p:cNvSpPr/>
          <p:nvPr/>
        </p:nvSpPr>
        <p:spPr>
          <a:xfrm>
            <a:off x="926465" y="1958975"/>
            <a:ext cx="2068830" cy="1545590"/>
          </a:xfrm>
          <a:prstGeom prst="rect">
            <a:avLst/>
          </a:prstGeom>
        </p:spPr>
        <p:txBody>
          <a:bodyPr wrap="square">
            <a:spAutoFit/>
          </a:bodyPr>
          <a:lstStyle/>
          <a:p>
            <a:pPr marL="228600" indent="-228600">
              <a:lnSpc>
                <a:spcPct val="150000"/>
              </a:lnSpc>
              <a:buFont typeface="+mj-lt"/>
              <a:buAutoNum type="arabicPeriod"/>
            </a:pPr>
            <a:r>
              <a:rPr lang="zh-CN" altLang="en-US" sz="1050" dirty="0"/>
              <a:t>用户对接方案</a:t>
            </a:r>
            <a:endParaRPr lang="en-US" altLang="zh-CN" sz="1050" dirty="0"/>
          </a:p>
          <a:p>
            <a:pPr marL="228600" indent="-228600">
              <a:lnSpc>
                <a:spcPct val="150000"/>
              </a:lnSpc>
              <a:buFont typeface="+mj-lt"/>
              <a:buAutoNum type="arabicPeriod"/>
            </a:pPr>
            <a:r>
              <a:rPr lang="zh-CN" altLang="en-US" sz="1050" dirty="0"/>
              <a:t>移动应用管理平台对接方案</a:t>
            </a:r>
            <a:endParaRPr lang="en-US" altLang="zh-CN" sz="1050" dirty="0"/>
          </a:p>
          <a:p>
            <a:pPr marL="228600" indent="-228600">
              <a:lnSpc>
                <a:spcPct val="150000"/>
              </a:lnSpc>
              <a:buFont typeface="+mj-lt"/>
              <a:buAutoNum type="arabicPeriod"/>
            </a:pPr>
            <a:r>
              <a:rPr lang="zh-CN" altLang="en-US" sz="1050" dirty="0"/>
              <a:t>安全规范</a:t>
            </a:r>
            <a:endParaRPr lang="en-US" altLang="zh-CN" sz="1050" dirty="0"/>
          </a:p>
          <a:p>
            <a:pPr marL="228600" indent="-228600">
              <a:lnSpc>
                <a:spcPct val="150000"/>
              </a:lnSpc>
              <a:buFont typeface="+mj-lt"/>
              <a:buAutoNum type="arabicPeriod"/>
            </a:pPr>
            <a:r>
              <a:rPr lang="zh-CN" altLang="en-US" sz="1050" dirty="0"/>
              <a:t>事项对接方案</a:t>
            </a:r>
            <a:endParaRPr lang="en-US" altLang="zh-CN" sz="1050" dirty="0"/>
          </a:p>
          <a:p>
            <a:pPr marL="228600" indent="-228600">
              <a:lnSpc>
                <a:spcPct val="150000"/>
              </a:lnSpc>
              <a:buFont typeface="+mj-lt"/>
              <a:buAutoNum type="arabicPeriod"/>
            </a:pPr>
            <a:r>
              <a:rPr lang="zh-CN" altLang="en-US" sz="1050" dirty="0"/>
              <a:t>统一搜索接入方案</a:t>
            </a:r>
            <a:endParaRPr lang="en-US" altLang="zh-CN" sz="1050" dirty="0"/>
          </a:p>
          <a:p>
            <a:pPr marL="228600" indent="-228600">
              <a:lnSpc>
                <a:spcPct val="150000"/>
              </a:lnSpc>
              <a:buFont typeface="+mj-lt"/>
              <a:buAutoNum type="arabicPeriod"/>
            </a:pPr>
            <a:r>
              <a:rPr lang="zh-CN" altLang="en-US" sz="1050" dirty="0"/>
              <a:t>UI视觉规范</a:t>
            </a:r>
          </a:p>
        </p:txBody>
      </p:sp>
      <p:sp>
        <p:nvSpPr>
          <p:cNvPr id="105" name="矩形 104"/>
          <p:cNvSpPr/>
          <p:nvPr/>
        </p:nvSpPr>
        <p:spPr>
          <a:xfrm>
            <a:off x="915500" y="1372137"/>
            <a:ext cx="995680" cy="337185"/>
          </a:xfrm>
          <a:prstGeom prst="rect">
            <a:avLst/>
          </a:prstGeom>
        </p:spPr>
        <p:txBody>
          <a:bodyPr wrap="none">
            <a:spAutoFit/>
          </a:bodyPr>
          <a:lstStyle/>
          <a:p>
            <a:r>
              <a:rPr lang="zh-CN" altLang="en-US" sz="1600" b="1" kern="0" dirty="0">
                <a:solidFill>
                  <a:srgbClr val="1E96AE"/>
                </a:solidFill>
                <a:latin typeface="微软雅黑" panose="020B0503020204020204" pitchFamily="34" charset="-122"/>
                <a:ea typeface="微软雅黑" panose="020B0503020204020204" pitchFamily="34" charset="-122"/>
              </a:rPr>
              <a:t>标准规范</a:t>
            </a:r>
          </a:p>
        </p:txBody>
      </p:sp>
      <p:sp>
        <p:nvSpPr>
          <p:cNvPr id="50" name="矩形 49"/>
          <p:cNvSpPr/>
          <p:nvPr/>
        </p:nvSpPr>
        <p:spPr>
          <a:xfrm>
            <a:off x="1847850" y="4516755"/>
            <a:ext cx="2076450" cy="1106170"/>
          </a:xfrm>
          <a:prstGeom prst="rect">
            <a:avLst/>
          </a:prstGeom>
          <a:solidFill>
            <a:schemeClr val="accent1">
              <a:lumMod val="20000"/>
              <a:lumOff val="80000"/>
              <a:alpha val="29000"/>
            </a:schemeClr>
          </a:solidFill>
          <a:ln>
            <a:noFill/>
          </a:ln>
        </p:spPr>
        <p:style>
          <a:lnRef idx="2">
            <a:schemeClr val="accent2"/>
          </a:lnRef>
          <a:fillRef idx="1">
            <a:schemeClr val="lt1"/>
          </a:fillRef>
          <a:effectRef idx="0">
            <a:schemeClr val="accent2"/>
          </a:effectRef>
          <a:fontRef idx="minor">
            <a:schemeClr val="dk1"/>
          </a:fontRef>
        </p:style>
        <p:txBody>
          <a:bodyPr wrap="square" lIns="90000" tIns="0" rIns="90000" bIns="46800" rtlCol="0">
            <a:noAutofit/>
          </a:bodyPr>
          <a:lstStyle/>
          <a:p>
            <a:pPr>
              <a:lnSpc>
                <a:spcPct val="130000"/>
              </a:lnSpc>
              <a:spcAft>
                <a:spcPts val="1000"/>
              </a:spcAft>
            </a:pPr>
            <a:endParaRPr lang="zh-CN" altLang="en-US" sz="1400" b="1" spc="150" dirty="0">
              <a:latin typeface="微软雅黑" panose="020B0503020204020204" pitchFamily="34" charset="-122"/>
              <a:ea typeface="微软雅黑" panose="020B0503020204020204" pitchFamily="34" charset="-122"/>
            </a:endParaRPr>
          </a:p>
        </p:txBody>
      </p:sp>
      <p:sp>
        <p:nvSpPr>
          <p:cNvPr id="17" name="矩形: 剪去单角 41"/>
          <p:cNvSpPr/>
          <p:nvPr/>
        </p:nvSpPr>
        <p:spPr>
          <a:xfrm>
            <a:off x="1903998" y="4356225"/>
            <a:ext cx="1451876" cy="396000"/>
          </a:xfrm>
          <a:prstGeom prst="snip1Rect">
            <a:avLst/>
          </a:prstGeom>
          <a:gradFill>
            <a:gsLst>
              <a:gs pos="16000">
                <a:schemeClr val="accent2">
                  <a:lumMod val="70000"/>
                  <a:lumOff val="30000"/>
                </a:schemeClr>
              </a:gs>
              <a:gs pos="100000">
                <a:schemeClr val="accent2"/>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r>
              <a:rPr lang="en-US" altLang="zh-CN" b="1" dirty="0">
                <a:solidFill>
                  <a:prstClr val="white"/>
                </a:solidFill>
                <a:latin typeface="+mj-lt"/>
                <a:ea typeface="+mj-ea"/>
              </a:rPr>
              <a:t>10.27</a:t>
            </a:r>
          </a:p>
        </p:txBody>
      </p:sp>
      <p:sp>
        <p:nvSpPr>
          <p:cNvPr id="18" name="矩形 17"/>
          <p:cNvSpPr/>
          <p:nvPr/>
        </p:nvSpPr>
        <p:spPr>
          <a:xfrm>
            <a:off x="1827530" y="5114925"/>
            <a:ext cx="2156460" cy="295145"/>
          </a:xfrm>
          <a:prstGeom prst="rect">
            <a:avLst/>
          </a:prstGeom>
        </p:spPr>
        <p:txBody>
          <a:bodyPr wrap="square">
            <a:spAutoFit/>
          </a:bodyPr>
          <a:lstStyle/>
          <a:p>
            <a:pPr>
              <a:lnSpc>
                <a:spcPct val="120000"/>
              </a:lnSpc>
            </a:pPr>
            <a:r>
              <a:rPr lang="zh-CN" altLang="en-US" sz="1200" dirty="0">
                <a:latin typeface="微软雅黑" panose="020B0503020204020204" pitchFamily="34" charset="-122"/>
                <a:ea typeface="微软雅黑" panose="020B0503020204020204" pitchFamily="34" charset="-122"/>
                <a:sym typeface="+mn-ea"/>
              </a:rPr>
              <a:t>提出生产环境部署资源申请</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6" name="矩形 105"/>
          <p:cNvSpPr/>
          <p:nvPr/>
        </p:nvSpPr>
        <p:spPr>
          <a:xfrm>
            <a:off x="1811779" y="4787784"/>
            <a:ext cx="1726063" cy="337185"/>
          </a:xfrm>
          <a:prstGeom prst="rect">
            <a:avLst/>
          </a:prstGeom>
        </p:spPr>
        <p:txBody>
          <a:bodyPr wrap="square">
            <a:spAutoFit/>
          </a:bodyPr>
          <a:lstStyle/>
          <a:p>
            <a:r>
              <a:rPr lang="zh-CN" altLang="en-US" sz="1600" b="1" kern="0" dirty="0">
                <a:solidFill>
                  <a:srgbClr val="1E96AE"/>
                </a:solidFill>
                <a:latin typeface="微软雅黑" panose="020B0503020204020204" pitchFamily="34" charset="-122"/>
                <a:ea typeface="微软雅黑" panose="020B0503020204020204" pitchFamily="34" charset="-122"/>
              </a:rPr>
              <a:t>资源申请</a:t>
            </a:r>
          </a:p>
        </p:txBody>
      </p:sp>
      <p:sp>
        <p:nvSpPr>
          <p:cNvPr id="46" name="矩形 45"/>
          <p:cNvSpPr/>
          <p:nvPr/>
        </p:nvSpPr>
        <p:spPr>
          <a:xfrm>
            <a:off x="3326130" y="1124280"/>
            <a:ext cx="1840865" cy="2440814"/>
          </a:xfrm>
          <a:prstGeom prst="rect">
            <a:avLst/>
          </a:prstGeom>
          <a:solidFill>
            <a:schemeClr val="accent1">
              <a:lumMod val="20000"/>
              <a:lumOff val="80000"/>
              <a:alpha val="29000"/>
            </a:schemeClr>
          </a:solidFill>
          <a:ln>
            <a:noFill/>
          </a:ln>
        </p:spPr>
        <p:style>
          <a:lnRef idx="2">
            <a:schemeClr val="accent2"/>
          </a:lnRef>
          <a:fillRef idx="1">
            <a:schemeClr val="lt1"/>
          </a:fillRef>
          <a:effectRef idx="0">
            <a:schemeClr val="accent2"/>
          </a:effectRef>
          <a:fontRef idx="minor">
            <a:schemeClr val="dk1"/>
          </a:fontRef>
        </p:style>
        <p:txBody>
          <a:bodyPr wrap="square" lIns="90000" tIns="0" rIns="90000" bIns="46800" rtlCol="0">
            <a:noAutofit/>
          </a:bodyPr>
          <a:lstStyle/>
          <a:p>
            <a:pPr>
              <a:lnSpc>
                <a:spcPct val="130000"/>
              </a:lnSpc>
              <a:spcAft>
                <a:spcPts val="1000"/>
              </a:spcAft>
            </a:pPr>
            <a:endParaRPr lang="zh-CN" altLang="en-US" sz="1400" b="1" spc="150" dirty="0">
              <a:latin typeface="微软雅黑" panose="020B0503020204020204" pitchFamily="34" charset="-122"/>
              <a:ea typeface="微软雅黑" panose="020B0503020204020204" pitchFamily="34" charset="-122"/>
            </a:endParaRPr>
          </a:p>
        </p:txBody>
      </p:sp>
      <p:sp>
        <p:nvSpPr>
          <p:cNvPr id="191" name="矩形: 剪去单角 148"/>
          <p:cNvSpPr/>
          <p:nvPr/>
        </p:nvSpPr>
        <p:spPr>
          <a:xfrm>
            <a:off x="3445119" y="989262"/>
            <a:ext cx="1451876" cy="396000"/>
          </a:xfrm>
          <a:prstGeom prst="snip1Rect">
            <a:avLst/>
          </a:prstGeom>
          <a:gradFill>
            <a:gsLst>
              <a:gs pos="16000">
                <a:schemeClr val="accent2">
                  <a:lumMod val="70000"/>
                  <a:lumOff val="30000"/>
                </a:schemeClr>
              </a:gs>
              <a:gs pos="100000">
                <a:schemeClr val="accent2"/>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r>
              <a:rPr lang="en-US" altLang="zh-CN" b="1" dirty="0">
                <a:solidFill>
                  <a:prstClr val="white"/>
                </a:solidFill>
                <a:latin typeface="+mj-lt"/>
                <a:ea typeface="+mj-ea"/>
              </a:rPr>
              <a:t>10.31</a:t>
            </a:r>
          </a:p>
        </p:txBody>
      </p:sp>
      <p:sp>
        <p:nvSpPr>
          <p:cNvPr id="192" name="矩形 191"/>
          <p:cNvSpPr/>
          <p:nvPr/>
        </p:nvSpPr>
        <p:spPr>
          <a:xfrm>
            <a:off x="3381375" y="2025980"/>
            <a:ext cx="1785620" cy="975995"/>
          </a:xfrm>
          <a:prstGeom prst="rect">
            <a:avLst/>
          </a:prstGeom>
        </p:spPr>
        <p:txBody>
          <a:bodyPr wrap="square">
            <a:spAutoFit/>
          </a:bodyPr>
          <a:lstStyle/>
          <a:p>
            <a:pPr>
              <a:lnSpc>
                <a:spcPct val="120000"/>
              </a:lnSpc>
            </a:pPr>
            <a:r>
              <a:rPr lang="zh-CN" altLang="en-US" sz="1200" dirty="0">
                <a:latin typeface="微软雅黑" panose="020B0503020204020204" pitchFamily="34" charset="-122"/>
                <a:ea typeface="微软雅黑" panose="020B0503020204020204" pitchFamily="34" charset="-122"/>
                <a:sym typeface="+mn-ea"/>
              </a:rPr>
              <a:t>确定“湘易办”移动端建设的内容、功能，确定实施方案。</a:t>
            </a:r>
          </a:p>
          <a:p>
            <a:pPr>
              <a:lnSpc>
                <a:spcPct val="120000"/>
              </a:lnSpc>
            </a:pPr>
            <a:r>
              <a:rPr lang="zh-CN" altLang="en-US" sz="1200">
                <a:sym typeface="+mn-ea"/>
              </a:rPr>
              <a:t>通过省市专家论证。</a:t>
            </a:r>
            <a:endParaRPr lang="en-US" altLang="zh-CN" sz="12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7" name="矩形 106"/>
          <p:cNvSpPr/>
          <p:nvPr/>
        </p:nvSpPr>
        <p:spPr>
          <a:xfrm>
            <a:off x="3366297" y="1423956"/>
            <a:ext cx="1605280" cy="583565"/>
          </a:xfrm>
          <a:prstGeom prst="rect">
            <a:avLst/>
          </a:prstGeom>
        </p:spPr>
        <p:txBody>
          <a:bodyPr wrap="none">
            <a:spAutoFit/>
          </a:bodyPr>
          <a:lstStyle/>
          <a:p>
            <a:r>
              <a:rPr lang="zh-CN" altLang="en-US" sz="1600" b="1" kern="0" dirty="0">
                <a:solidFill>
                  <a:srgbClr val="1E96AE"/>
                </a:solidFill>
                <a:latin typeface="微软雅黑" panose="020B0503020204020204" pitchFamily="34" charset="-122"/>
                <a:ea typeface="微软雅黑" panose="020B0503020204020204" pitchFamily="34" charset="-122"/>
              </a:rPr>
              <a:t>确定建设内容与</a:t>
            </a:r>
            <a:endParaRPr lang="en-US" altLang="zh-CN" sz="1600" b="1" kern="0" dirty="0">
              <a:solidFill>
                <a:srgbClr val="1E96AE"/>
              </a:solidFill>
              <a:latin typeface="微软雅黑" panose="020B0503020204020204" pitchFamily="34" charset="-122"/>
              <a:ea typeface="微软雅黑" panose="020B0503020204020204" pitchFamily="34" charset="-122"/>
            </a:endParaRPr>
          </a:p>
          <a:p>
            <a:r>
              <a:rPr lang="zh-CN" altLang="en-US" sz="1600" b="1" kern="0" dirty="0">
                <a:solidFill>
                  <a:srgbClr val="1E96AE"/>
                </a:solidFill>
                <a:latin typeface="微软雅黑" panose="020B0503020204020204" pitchFamily="34" charset="-122"/>
                <a:ea typeface="微软雅黑" panose="020B0503020204020204" pitchFamily="34" charset="-122"/>
              </a:rPr>
              <a:t>实施方案</a:t>
            </a:r>
          </a:p>
        </p:txBody>
      </p:sp>
      <p:grpSp>
        <p:nvGrpSpPr>
          <p:cNvPr id="47" name="组合 46"/>
          <p:cNvGrpSpPr/>
          <p:nvPr/>
        </p:nvGrpSpPr>
        <p:grpSpPr>
          <a:xfrm>
            <a:off x="4674391" y="4356225"/>
            <a:ext cx="1862299" cy="1165085"/>
            <a:chOff x="4674391" y="4837570"/>
            <a:chExt cx="1862299" cy="1165085"/>
          </a:xfrm>
        </p:grpSpPr>
        <p:sp>
          <p:nvSpPr>
            <p:cNvPr id="51" name="矩形 50"/>
            <p:cNvSpPr/>
            <p:nvPr/>
          </p:nvSpPr>
          <p:spPr>
            <a:xfrm>
              <a:off x="4695825" y="5022215"/>
              <a:ext cx="1840865" cy="980440"/>
            </a:xfrm>
            <a:prstGeom prst="rect">
              <a:avLst/>
            </a:prstGeom>
            <a:solidFill>
              <a:schemeClr val="accent1">
                <a:lumMod val="20000"/>
                <a:lumOff val="80000"/>
                <a:alpha val="29000"/>
              </a:schemeClr>
            </a:solidFill>
            <a:ln>
              <a:noFill/>
            </a:ln>
          </p:spPr>
          <p:style>
            <a:lnRef idx="2">
              <a:schemeClr val="accent2"/>
            </a:lnRef>
            <a:fillRef idx="1">
              <a:schemeClr val="lt1"/>
            </a:fillRef>
            <a:effectRef idx="0">
              <a:schemeClr val="accent2"/>
            </a:effectRef>
            <a:fontRef idx="minor">
              <a:schemeClr val="dk1"/>
            </a:fontRef>
          </p:style>
          <p:txBody>
            <a:bodyPr wrap="square" lIns="90000" tIns="0" rIns="90000" bIns="46800" rtlCol="0">
              <a:noAutofit/>
            </a:bodyPr>
            <a:lstStyle/>
            <a:p>
              <a:pPr>
                <a:lnSpc>
                  <a:spcPct val="130000"/>
                </a:lnSpc>
                <a:spcAft>
                  <a:spcPts val="1000"/>
                </a:spcAft>
              </a:pPr>
              <a:endParaRPr lang="zh-CN" altLang="en-US" sz="1400" b="1" spc="150" dirty="0">
                <a:latin typeface="微软雅黑" panose="020B0503020204020204" pitchFamily="34" charset="-122"/>
                <a:ea typeface="微软雅黑" panose="020B0503020204020204" pitchFamily="34" charset="-122"/>
              </a:endParaRPr>
            </a:p>
          </p:txBody>
        </p:sp>
        <p:sp>
          <p:nvSpPr>
            <p:cNvPr id="29" name="矩形: 剪去单角 41"/>
            <p:cNvSpPr/>
            <p:nvPr/>
          </p:nvSpPr>
          <p:spPr>
            <a:xfrm>
              <a:off x="4764673" y="4837570"/>
              <a:ext cx="1451876" cy="396000"/>
            </a:xfrm>
            <a:prstGeom prst="snip1Rect">
              <a:avLst/>
            </a:prstGeom>
            <a:gradFill flip="none" rotWithShape="1">
              <a:gsLst>
                <a:gs pos="0">
                  <a:srgbClr val="0069BD"/>
                </a:gs>
                <a:gs pos="100000">
                  <a:schemeClr val="accent1"/>
                </a:gs>
              </a:gsLst>
              <a:lin ang="10800000" scaled="1"/>
              <a:tileRect/>
            </a:gra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rPr>
                <a:t>11.17</a:t>
              </a:r>
            </a:p>
          </p:txBody>
        </p:sp>
        <p:sp>
          <p:nvSpPr>
            <p:cNvPr id="108" name="矩形 107"/>
            <p:cNvSpPr/>
            <p:nvPr/>
          </p:nvSpPr>
          <p:spPr>
            <a:xfrm>
              <a:off x="4674391" y="5245371"/>
              <a:ext cx="995680" cy="337185"/>
            </a:xfrm>
            <a:prstGeom prst="rect">
              <a:avLst/>
            </a:prstGeom>
          </p:spPr>
          <p:txBody>
            <a:bodyPr wrap="none">
              <a:spAutoFit/>
            </a:bodyPr>
            <a:lstStyle/>
            <a:p>
              <a:r>
                <a:rPr lang="zh-CN" altLang="en-US" sz="1600" b="1" kern="0" dirty="0">
                  <a:solidFill>
                    <a:srgbClr val="0069BD"/>
                  </a:solidFill>
                  <a:latin typeface="微软雅黑" panose="020B0503020204020204" pitchFamily="34" charset="-122"/>
                  <a:ea typeface="微软雅黑" panose="020B0503020204020204" pitchFamily="34" charset="-122"/>
                </a:rPr>
                <a:t>资源到位</a:t>
              </a:r>
            </a:p>
          </p:txBody>
        </p:sp>
      </p:grpSp>
      <p:grpSp>
        <p:nvGrpSpPr>
          <p:cNvPr id="56" name="组合 55"/>
          <p:cNvGrpSpPr/>
          <p:nvPr/>
        </p:nvGrpSpPr>
        <p:grpSpPr>
          <a:xfrm>
            <a:off x="5511800" y="989262"/>
            <a:ext cx="1840865" cy="2574273"/>
            <a:chOff x="5664200" y="1271103"/>
            <a:chExt cx="1840865" cy="2574273"/>
          </a:xfrm>
        </p:grpSpPr>
        <p:sp>
          <p:nvSpPr>
            <p:cNvPr id="48" name="矩形 47"/>
            <p:cNvSpPr/>
            <p:nvPr/>
          </p:nvSpPr>
          <p:spPr>
            <a:xfrm>
              <a:off x="5664200" y="1452879"/>
              <a:ext cx="1840865" cy="2392497"/>
            </a:xfrm>
            <a:prstGeom prst="rect">
              <a:avLst/>
            </a:prstGeom>
            <a:solidFill>
              <a:schemeClr val="accent1">
                <a:lumMod val="20000"/>
                <a:lumOff val="80000"/>
                <a:alpha val="29000"/>
              </a:schemeClr>
            </a:solidFill>
            <a:ln>
              <a:noFill/>
            </a:ln>
          </p:spPr>
          <p:style>
            <a:lnRef idx="2">
              <a:schemeClr val="accent2"/>
            </a:lnRef>
            <a:fillRef idx="1">
              <a:schemeClr val="lt1"/>
            </a:fillRef>
            <a:effectRef idx="0">
              <a:schemeClr val="accent2"/>
            </a:effectRef>
            <a:fontRef idx="minor">
              <a:schemeClr val="dk1"/>
            </a:fontRef>
          </p:style>
          <p:txBody>
            <a:bodyPr wrap="square" lIns="90000" tIns="0" rIns="90000" bIns="46800" rtlCol="0">
              <a:noAutofit/>
            </a:bodyPr>
            <a:lstStyle/>
            <a:p>
              <a:pPr>
                <a:lnSpc>
                  <a:spcPct val="130000"/>
                </a:lnSpc>
                <a:spcAft>
                  <a:spcPts val="1000"/>
                </a:spcAft>
              </a:pPr>
              <a:endParaRPr lang="zh-CN" altLang="en-US" sz="1400" b="1" spc="150" dirty="0">
                <a:latin typeface="微软雅黑" panose="020B0503020204020204" pitchFamily="34" charset="-122"/>
                <a:ea typeface="微软雅黑" panose="020B0503020204020204" pitchFamily="34" charset="-122"/>
              </a:endParaRPr>
            </a:p>
          </p:txBody>
        </p:sp>
        <p:sp>
          <p:nvSpPr>
            <p:cNvPr id="198" name="矩形: 剪去单角 155"/>
            <p:cNvSpPr/>
            <p:nvPr/>
          </p:nvSpPr>
          <p:spPr>
            <a:xfrm>
              <a:off x="5739666" y="1271103"/>
              <a:ext cx="1451876" cy="396000"/>
            </a:xfrm>
            <a:prstGeom prst="snip1Rect">
              <a:avLst/>
            </a:prstGeom>
            <a:gradFill flip="none" rotWithShape="1">
              <a:gsLst>
                <a:gs pos="0">
                  <a:srgbClr val="0069BD"/>
                </a:gs>
                <a:gs pos="100000">
                  <a:schemeClr val="accent1"/>
                </a:gs>
              </a:gsLst>
              <a:lin ang="10800000" scaled="1"/>
              <a:tileRect/>
            </a:gra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rPr>
                <a:t>11.30</a:t>
              </a:r>
            </a:p>
          </p:txBody>
        </p:sp>
        <p:sp>
          <p:nvSpPr>
            <p:cNvPr id="199" name="矩形 198"/>
            <p:cNvSpPr/>
            <p:nvPr/>
          </p:nvSpPr>
          <p:spPr>
            <a:xfrm>
              <a:off x="5665605" y="2101663"/>
              <a:ext cx="1801719" cy="533400"/>
            </a:xfrm>
            <a:prstGeom prst="rect">
              <a:avLst/>
            </a:prstGeom>
          </p:spPr>
          <p:txBody>
            <a:bodyPr wrap="square">
              <a:spAutoFit/>
            </a:bodyPr>
            <a:lstStyle/>
            <a:p>
              <a:pPr>
                <a:lnSpc>
                  <a:spcPct val="120000"/>
                </a:lnSpc>
              </a:pPr>
              <a:r>
                <a:rPr lang="zh-CN" altLang="en-US" sz="1200" dirty="0">
                  <a:latin typeface="微软雅黑" panose="020B0503020204020204" pitchFamily="34" charset="-122"/>
                  <a:ea typeface="微软雅黑" panose="020B0503020204020204" pitchFamily="34" charset="-122"/>
                  <a:sym typeface="+mn-ea"/>
                </a:rPr>
                <a:t>完成系统开发，开始进行集成测试</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9" name="矩形 108"/>
            <p:cNvSpPr/>
            <p:nvPr/>
          </p:nvSpPr>
          <p:spPr>
            <a:xfrm>
              <a:off x="5664273" y="1726173"/>
              <a:ext cx="995680" cy="337185"/>
            </a:xfrm>
            <a:prstGeom prst="rect">
              <a:avLst/>
            </a:prstGeom>
          </p:spPr>
          <p:txBody>
            <a:bodyPr wrap="none">
              <a:spAutoFit/>
            </a:bodyPr>
            <a:lstStyle/>
            <a:p>
              <a:r>
                <a:rPr lang="zh-CN" altLang="en-US" sz="1600" b="1" kern="0" dirty="0">
                  <a:solidFill>
                    <a:srgbClr val="0070C0"/>
                  </a:solidFill>
                  <a:latin typeface="微软雅黑" panose="020B0503020204020204" pitchFamily="34" charset="-122"/>
                  <a:ea typeface="微软雅黑" panose="020B0503020204020204" pitchFamily="34" charset="-122"/>
                </a:rPr>
                <a:t>系统开发</a:t>
              </a:r>
            </a:p>
          </p:txBody>
        </p:sp>
      </p:grpSp>
      <p:grpSp>
        <p:nvGrpSpPr>
          <p:cNvPr id="54" name="组合 53"/>
          <p:cNvGrpSpPr/>
          <p:nvPr/>
        </p:nvGrpSpPr>
        <p:grpSpPr>
          <a:xfrm>
            <a:off x="7146861" y="4356225"/>
            <a:ext cx="1870139" cy="1633095"/>
            <a:chOff x="7146861" y="4360670"/>
            <a:chExt cx="1870139" cy="1633095"/>
          </a:xfrm>
        </p:grpSpPr>
        <p:sp>
          <p:nvSpPr>
            <p:cNvPr id="52" name="矩形 51"/>
            <p:cNvSpPr/>
            <p:nvPr/>
          </p:nvSpPr>
          <p:spPr>
            <a:xfrm>
              <a:off x="7176135" y="4585335"/>
              <a:ext cx="1840865" cy="1408430"/>
            </a:xfrm>
            <a:prstGeom prst="rect">
              <a:avLst/>
            </a:prstGeom>
            <a:solidFill>
              <a:schemeClr val="accent1">
                <a:lumMod val="20000"/>
                <a:lumOff val="80000"/>
                <a:alpha val="29000"/>
              </a:schemeClr>
            </a:solidFill>
            <a:ln>
              <a:noFill/>
            </a:ln>
          </p:spPr>
          <p:style>
            <a:lnRef idx="2">
              <a:schemeClr val="accent2"/>
            </a:lnRef>
            <a:fillRef idx="1">
              <a:schemeClr val="lt1"/>
            </a:fillRef>
            <a:effectRef idx="0">
              <a:schemeClr val="accent2"/>
            </a:effectRef>
            <a:fontRef idx="minor">
              <a:schemeClr val="dk1"/>
            </a:fontRef>
          </p:style>
          <p:txBody>
            <a:bodyPr wrap="square" lIns="90000" tIns="0" rIns="90000" bIns="46800" rtlCol="0">
              <a:noAutofit/>
            </a:bodyPr>
            <a:lstStyle/>
            <a:p>
              <a:pPr>
                <a:lnSpc>
                  <a:spcPct val="130000"/>
                </a:lnSpc>
                <a:spcAft>
                  <a:spcPts val="1000"/>
                </a:spcAft>
              </a:pPr>
              <a:endParaRPr lang="zh-CN" altLang="en-US" sz="1400" b="1" spc="150" dirty="0">
                <a:latin typeface="微软雅黑" panose="020B0503020204020204" pitchFamily="34" charset="-122"/>
                <a:ea typeface="微软雅黑" panose="020B0503020204020204" pitchFamily="34" charset="-122"/>
              </a:endParaRPr>
            </a:p>
          </p:txBody>
        </p:sp>
        <p:sp>
          <p:nvSpPr>
            <p:cNvPr id="36" name="矩形: 剪去单角 41"/>
            <p:cNvSpPr/>
            <p:nvPr/>
          </p:nvSpPr>
          <p:spPr>
            <a:xfrm>
              <a:off x="7194818" y="4360670"/>
              <a:ext cx="1451876" cy="396000"/>
            </a:xfrm>
            <a:prstGeom prst="snip1Rect">
              <a:avLst/>
            </a:prstGeom>
            <a:gradFill flip="none" rotWithShape="1">
              <a:gsLst>
                <a:gs pos="0">
                  <a:srgbClr val="0069BD"/>
                </a:gs>
                <a:gs pos="100000">
                  <a:schemeClr val="accent1"/>
                </a:gs>
              </a:gsLst>
              <a:lin ang="10800000" scaled="1"/>
              <a:tileRect/>
            </a:gra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rPr>
                <a:t>12.18</a:t>
              </a:r>
            </a:p>
          </p:txBody>
        </p:sp>
        <p:sp>
          <p:nvSpPr>
            <p:cNvPr id="37" name="矩形 36"/>
            <p:cNvSpPr/>
            <p:nvPr/>
          </p:nvSpPr>
          <p:spPr>
            <a:xfrm>
              <a:off x="7160044" y="5171996"/>
              <a:ext cx="1452245" cy="533400"/>
            </a:xfrm>
            <a:prstGeom prst="rect">
              <a:avLst/>
            </a:prstGeom>
          </p:spPr>
          <p:txBody>
            <a:bodyPr wrap="square">
              <a:spAutoFit/>
            </a:bodyPr>
            <a:lstStyle/>
            <a:p>
              <a:pPr>
                <a:lnSpc>
                  <a:spcPct val="120000"/>
                </a:lnSpc>
              </a:pPr>
              <a:r>
                <a:rPr lang="zh-CN" altLang="en-US" sz="1200" dirty="0">
                  <a:latin typeface="微软雅黑" panose="020B0503020204020204" pitchFamily="34" charset="-122"/>
                  <a:ea typeface="微软雅黑" panose="020B0503020204020204" pitchFamily="34" charset="-122"/>
                  <a:sym typeface="+mn-ea"/>
                </a:rPr>
                <a:t>完成各项测试及投产前准备</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0" name="矩形 109"/>
            <p:cNvSpPr/>
            <p:nvPr/>
          </p:nvSpPr>
          <p:spPr>
            <a:xfrm>
              <a:off x="7146861" y="4821455"/>
              <a:ext cx="995680" cy="337185"/>
            </a:xfrm>
            <a:prstGeom prst="rect">
              <a:avLst/>
            </a:prstGeom>
          </p:spPr>
          <p:txBody>
            <a:bodyPr wrap="none">
              <a:spAutoFit/>
            </a:bodyPr>
            <a:lstStyle/>
            <a:p>
              <a:r>
                <a:rPr lang="zh-CN" altLang="en-US" sz="1600" b="1" kern="0" dirty="0">
                  <a:solidFill>
                    <a:srgbClr val="0069BD"/>
                  </a:solidFill>
                  <a:latin typeface="微软雅黑" panose="020B0503020204020204" pitchFamily="34" charset="-122"/>
                  <a:ea typeface="微软雅黑" panose="020B0503020204020204" pitchFamily="34" charset="-122"/>
                </a:rPr>
                <a:t>完成测试</a:t>
              </a:r>
            </a:p>
          </p:txBody>
        </p:sp>
      </p:grpSp>
      <p:grpSp>
        <p:nvGrpSpPr>
          <p:cNvPr id="57" name="组合 56"/>
          <p:cNvGrpSpPr/>
          <p:nvPr/>
        </p:nvGrpSpPr>
        <p:grpSpPr>
          <a:xfrm>
            <a:off x="7732402" y="989262"/>
            <a:ext cx="1521719" cy="848258"/>
            <a:chOff x="7884802" y="1843555"/>
            <a:chExt cx="1521719" cy="848258"/>
          </a:xfrm>
        </p:grpSpPr>
        <p:sp>
          <p:nvSpPr>
            <p:cNvPr id="38" name="矩形: 剪去单角 155"/>
            <p:cNvSpPr/>
            <p:nvPr/>
          </p:nvSpPr>
          <p:spPr>
            <a:xfrm>
              <a:off x="7954911" y="1843555"/>
              <a:ext cx="1451610" cy="396000"/>
            </a:xfrm>
            <a:prstGeom prst="snip1Rect">
              <a:avLst/>
            </a:prstGeom>
            <a:gradFill flip="none" rotWithShape="1">
              <a:gsLst>
                <a:gs pos="0">
                  <a:srgbClr val="0069BD"/>
                </a:gs>
                <a:gs pos="100000">
                  <a:schemeClr val="accent1"/>
                </a:gs>
              </a:gsLst>
              <a:lin ang="10800000" scaled="1"/>
              <a:tileRect/>
            </a:gra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rPr>
                <a:t>12.20</a:t>
              </a:r>
            </a:p>
          </p:txBody>
        </p:sp>
        <p:sp>
          <p:nvSpPr>
            <p:cNvPr id="111" name="矩形 110"/>
            <p:cNvSpPr/>
            <p:nvPr/>
          </p:nvSpPr>
          <p:spPr>
            <a:xfrm>
              <a:off x="7884802" y="2354628"/>
              <a:ext cx="1198880" cy="337185"/>
            </a:xfrm>
            <a:prstGeom prst="rect">
              <a:avLst/>
            </a:prstGeom>
          </p:spPr>
          <p:txBody>
            <a:bodyPr wrap="none">
              <a:spAutoFit/>
            </a:bodyPr>
            <a:lstStyle/>
            <a:p>
              <a:r>
                <a:rPr lang="zh-CN" altLang="en-US" sz="1600" b="1" kern="0" dirty="0">
                  <a:solidFill>
                    <a:srgbClr val="0070C0"/>
                  </a:solidFill>
                  <a:latin typeface="微软雅黑" panose="020B0503020204020204" pitchFamily="34" charset="-122"/>
                  <a:ea typeface="微软雅黑" panose="020B0503020204020204" pitchFamily="34" charset="-122"/>
                </a:rPr>
                <a:t>投产试运行</a:t>
              </a:r>
            </a:p>
          </p:txBody>
        </p:sp>
      </p:grpSp>
      <p:grpSp>
        <p:nvGrpSpPr>
          <p:cNvPr id="59" name="组合 150"/>
          <p:cNvGrpSpPr/>
          <p:nvPr/>
        </p:nvGrpSpPr>
        <p:grpSpPr>
          <a:xfrm>
            <a:off x="588036" y="1919570"/>
            <a:ext cx="152400" cy="2015954"/>
            <a:chOff x="2593181" y="1577975"/>
            <a:chExt cx="152400" cy="2015954"/>
          </a:xfrm>
        </p:grpSpPr>
        <p:sp>
          <p:nvSpPr>
            <p:cNvPr id="60" name="椭圆 59"/>
            <p:cNvSpPr/>
            <p:nvPr/>
          </p:nvSpPr>
          <p:spPr>
            <a:xfrm>
              <a:off x="2628127" y="3508863"/>
              <a:ext cx="82508" cy="85066"/>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 name="组合 152"/>
            <p:cNvGrpSpPr/>
            <p:nvPr/>
          </p:nvGrpSpPr>
          <p:grpSpPr>
            <a:xfrm>
              <a:off x="2593181" y="1577975"/>
              <a:ext cx="152400" cy="2015954"/>
              <a:chOff x="2593181" y="1749425"/>
              <a:chExt cx="152400" cy="2015954"/>
            </a:xfrm>
          </p:grpSpPr>
          <p:cxnSp>
            <p:nvCxnSpPr>
              <p:cNvPr id="62" name="直接箭头连接符 153"/>
              <p:cNvCxnSpPr/>
              <p:nvPr/>
            </p:nvCxnSpPr>
            <p:spPr>
              <a:xfrm flipV="1">
                <a:off x="2669381" y="1825627"/>
                <a:ext cx="0" cy="1939752"/>
              </a:xfrm>
              <a:prstGeom prst="straightConnector1">
                <a:avLst/>
              </a:prstGeom>
              <a:ln w="15875">
                <a:gradFill>
                  <a:gsLst>
                    <a:gs pos="0">
                      <a:schemeClr val="accent1">
                        <a:lumMod val="20000"/>
                        <a:lumOff val="80000"/>
                        <a:alpha val="0"/>
                      </a:schemeClr>
                    </a:gs>
                    <a:gs pos="100000">
                      <a:schemeClr val="accent1">
                        <a:lumMod val="60000"/>
                        <a:lumOff val="40000"/>
                      </a:schemeClr>
                    </a:gs>
                  </a:gsLst>
                  <a:lin ang="5400000" scaled="1"/>
                </a:gradFill>
                <a:tailEnd type="oval"/>
              </a:ln>
            </p:spPr>
            <p:style>
              <a:lnRef idx="1">
                <a:schemeClr val="accent1"/>
              </a:lnRef>
              <a:fillRef idx="0">
                <a:schemeClr val="accent1"/>
              </a:fillRef>
              <a:effectRef idx="0">
                <a:schemeClr val="accent1"/>
              </a:effectRef>
              <a:fontRef idx="minor">
                <a:schemeClr val="tx1"/>
              </a:fontRef>
            </p:style>
          </p:cxnSp>
          <p:sp>
            <p:nvSpPr>
              <p:cNvPr id="63" name="椭圆 62"/>
              <p:cNvSpPr/>
              <p:nvPr/>
            </p:nvSpPr>
            <p:spPr>
              <a:xfrm>
                <a:off x="2593181" y="1749425"/>
                <a:ext cx="152400" cy="152400"/>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sp>
        <p:nvSpPr>
          <p:cNvPr id="6" name="矩形: 剪去单角 41"/>
          <p:cNvSpPr/>
          <p:nvPr/>
        </p:nvSpPr>
        <p:spPr>
          <a:xfrm>
            <a:off x="9978574" y="960985"/>
            <a:ext cx="1451876" cy="396000"/>
          </a:xfrm>
          <a:prstGeom prst="snip1Rect">
            <a:avLst/>
          </a:prstGeom>
          <a:gradFill flip="none" rotWithShape="1">
            <a:gsLst>
              <a:gs pos="0">
                <a:schemeClr val="accent6">
                  <a:lumMod val="60000"/>
                  <a:lumOff val="40000"/>
                </a:schemeClr>
              </a:gs>
              <a:gs pos="100000">
                <a:schemeClr val="accent6"/>
              </a:gs>
            </a:gsLst>
            <a:lin ang="0" scaled="0"/>
            <a:tileRect/>
          </a:gra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rPr>
              <a:t>2023.06</a:t>
            </a:r>
          </a:p>
        </p:txBody>
      </p:sp>
      <p:sp>
        <p:nvSpPr>
          <p:cNvPr id="8" name="文本框 7"/>
          <p:cNvSpPr txBox="1"/>
          <p:nvPr/>
        </p:nvSpPr>
        <p:spPr>
          <a:xfrm>
            <a:off x="9921065" y="1422220"/>
            <a:ext cx="1651000" cy="1124585"/>
          </a:xfrm>
          <a:prstGeom prst="rect">
            <a:avLst/>
          </a:prstGeom>
          <a:noFill/>
        </p:spPr>
        <p:txBody>
          <a:bodyPr wrap="square" rtlCol="0" anchor="t">
            <a:spAutoFit/>
          </a:bodyPr>
          <a:lstStyle/>
          <a:p>
            <a:pPr algn="l">
              <a:lnSpc>
                <a:spcPct val="120000"/>
              </a:lnSpc>
              <a:buClrTx/>
              <a:buSzTx/>
              <a:buFontTx/>
              <a:buNone/>
            </a:pPr>
            <a:r>
              <a:rPr lang="zh-CN" altLang="en-US" sz="1400" dirty="0">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完成试点单位化学融合，上线统一代办、构建跨省app联盟。</a:t>
            </a:r>
            <a:endParaRPr lang="zh-CN" altLang="en-US" sz="1200" dirty="0">
              <a:solidFill>
                <a:schemeClr val="accent6"/>
              </a:solidFill>
              <a:latin typeface="微软雅黑" panose="020B0503020204020204" pitchFamily="34" charset="-122"/>
              <a:ea typeface="微软雅黑" panose="020B0503020204020204" pitchFamily="34" charset="-122"/>
            </a:endParaRPr>
          </a:p>
        </p:txBody>
      </p:sp>
      <p:sp>
        <p:nvSpPr>
          <p:cNvPr id="10" name="矩形 9"/>
          <p:cNvSpPr/>
          <p:nvPr/>
        </p:nvSpPr>
        <p:spPr>
          <a:xfrm>
            <a:off x="4678045" y="5083598"/>
            <a:ext cx="2979160" cy="295145"/>
          </a:xfrm>
          <a:prstGeom prst="rect">
            <a:avLst/>
          </a:prstGeom>
        </p:spPr>
        <p:txBody>
          <a:bodyPr wrap="square">
            <a:spAutoFit/>
          </a:bodyPr>
          <a:lstStyle/>
          <a:p>
            <a:pPr>
              <a:lnSpc>
                <a:spcPct val="120000"/>
              </a:lnSpc>
            </a:pPr>
            <a:r>
              <a:rPr lang="zh-CN" altLang="en-US" sz="1200" dirty="0">
                <a:latin typeface="微软雅黑" panose="020B0503020204020204" pitchFamily="34" charset="-122"/>
                <a:ea typeface="微软雅黑" panose="020B0503020204020204" pitchFamily="34" charset="-122"/>
                <a:sym typeface="+mn-ea"/>
              </a:rPr>
              <a:t>生产服务器资源到位</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4" name="矩形 63"/>
          <p:cNvSpPr/>
          <p:nvPr/>
        </p:nvSpPr>
        <p:spPr>
          <a:xfrm>
            <a:off x="4830445" y="5235998"/>
            <a:ext cx="2979160" cy="295145"/>
          </a:xfrm>
          <a:prstGeom prst="rect">
            <a:avLst/>
          </a:prstGeom>
        </p:spPr>
        <p:txBody>
          <a:bodyPr wrap="square">
            <a:spAutoFit/>
          </a:bodyPr>
          <a:lstStyle/>
          <a:p>
            <a:pPr>
              <a:lnSpc>
                <a:spcPct val="120000"/>
              </a:lnSpc>
            </a:pPr>
            <a:r>
              <a:rPr lang="zh-CN" altLang="en-US" sz="1200" dirty="0">
                <a:latin typeface="微软雅黑" panose="020B0503020204020204" pitchFamily="34" charset="-122"/>
                <a:ea typeface="微软雅黑" panose="020B0503020204020204" pitchFamily="34" charset="-122"/>
                <a:sym typeface="+mn-ea"/>
              </a:rPr>
              <a:t>生产服务器资源到位</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635"/>
            <a:ext cx="12195810" cy="6858635"/>
          </a:xfrm>
          <a:prstGeom prst="rect">
            <a:avLst/>
          </a:prstGeom>
          <a:gradFill>
            <a:gsLst>
              <a:gs pos="0">
                <a:schemeClr val="accent1">
                  <a:lumMod val="30000"/>
                  <a:lumOff val="70000"/>
                  <a:alpha val="0"/>
                </a:schemeClr>
              </a:gs>
              <a:gs pos="100000">
                <a:schemeClr val="accent1">
                  <a:lumMod val="20000"/>
                  <a:lumOff val="80000"/>
                  <a:alpha val="60000"/>
                </a:schemeClr>
              </a:gs>
            </a:gsLst>
            <a:lin ang="16200000" scaled="0"/>
          </a:gradFill>
          <a:ln>
            <a:noFill/>
          </a:ln>
        </p:spPr>
        <p:style>
          <a:lnRef idx="2">
            <a:schemeClr val="accent2"/>
          </a:lnRef>
          <a:fillRef idx="1">
            <a:schemeClr val="lt1"/>
          </a:fillRef>
          <a:effectRef idx="0">
            <a:schemeClr val="accent2"/>
          </a:effectRef>
          <a:fontRef idx="minor">
            <a:schemeClr val="dk1"/>
          </a:fontRef>
        </p:style>
        <p:txBody>
          <a:bodyPr wrap="square" lIns="90000" tIns="0" rIns="90000" bIns="46800" rtlCol="0">
            <a:noAutofit/>
          </a:bodyPr>
          <a:lstStyle/>
          <a:p>
            <a:pPr>
              <a:lnSpc>
                <a:spcPct val="130000"/>
              </a:lnSpc>
              <a:spcAft>
                <a:spcPts val="1000"/>
              </a:spcAft>
            </a:pPr>
            <a:endParaRPr lang="zh-CN" altLang="en-US" sz="1400" b="1" spc="150" dirty="0">
              <a:latin typeface="微软雅黑" panose="020B0503020204020204" pitchFamily="34" charset="-122"/>
              <a:ea typeface="微软雅黑" panose="020B0503020204020204" pitchFamily="34" charset="-122"/>
            </a:endParaRPr>
          </a:p>
        </p:txBody>
      </p:sp>
      <p:pic>
        <p:nvPicPr>
          <p:cNvPr id="6" name="图片 5" descr="资源 1@2x"/>
          <p:cNvPicPr>
            <a:picLocks noChangeAspect="1"/>
          </p:cNvPicPr>
          <p:nvPr/>
        </p:nvPicPr>
        <p:blipFill>
          <a:blip r:embed="rId3" cstate="screen"/>
          <a:stretch>
            <a:fillRect/>
          </a:stretch>
        </p:blipFill>
        <p:spPr>
          <a:xfrm>
            <a:off x="255270" y="2528570"/>
            <a:ext cx="11685270" cy="4181475"/>
          </a:xfrm>
          <a:prstGeom prst="rect">
            <a:avLst/>
          </a:prstGeom>
        </p:spPr>
      </p:pic>
      <p:sp>
        <p:nvSpPr>
          <p:cNvPr id="20" name="文本框 19"/>
          <p:cNvSpPr txBox="1"/>
          <p:nvPr/>
        </p:nvSpPr>
        <p:spPr>
          <a:xfrm>
            <a:off x="1270635" y="2320925"/>
            <a:ext cx="5178425" cy="953135"/>
          </a:xfrm>
          <a:prstGeom prst="rect">
            <a:avLst/>
          </a:prstGeom>
          <a:noFill/>
        </p:spPr>
        <p:txBody>
          <a:bodyPr wrap="square">
            <a:spAutoFit/>
          </a:bodyPr>
          <a:lstStyle/>
          <a:p>
            <a:pPr lvl="0" algn="dist"/>
            <a:r>
              <a:rPr lang="zh-CN" altLang="en-US" sz="5600" b="1" kern="100" dirty="0">
                <a:solidFill>
                  <a:schemeClr val="tx2">
                    <a:lumMod val="50000"/>
                  </a:schemeClr>
                </a:solidFill>
                <a:latin typeface="微软雅黑" panose="020B0503020204020204" pitchFamily="34" charset="-122"/>
                <a:ea typeface="微软雅黑" panose="020B0503020204020204" pitchFamily="34" charset="-122"/>
              </a:rPr>
              <a:t>请批评指正</a:t>
            </a:r>
          </a:p>
        </p:txBody>
      </p:sp>
      <p:sp>
        <p:nvSpPr>
          <p:cNvPr id="22" name="文本框 21"/>
          <p:cNvSpPr txBox="1"/>
          <p:nvPr/>
        </p:nvSpPr>
        <p:spPr>
          <a:xfrm>
            <a:off x="1297305" y="3575685"/>
            <a:ext cx="5088255" cy="450850"/>
          </a:xfrm>
          <a:prstGeom prst="rect">
            <a:avLst/>
          </a:prstGeom>
          <a:noFill/>
        </p:spPr>
        <p:txBody>
          <a:bodyPr wrap="square">
            <a:spAutoFit/>
          </a:bodyPr>
          <a:lstStyle/>
          <a:p>
            <a:pPr algn="dist" defTabSz="457200" fontAlgn="auto">
              <a:lnSpc>
                <a:spcPct val="130000"/>
              </a:lnSpc>
              <a:defRPr sz="36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sz="1800" dirty="0">
                <a:solidFill>
                  <a:schemeClr val="tx2">
                    <a:lumMod val="75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湖南省“湘易办”超级移动端</a:t>
            </a:r>
          </a:p>
        </p:txBody>
      </p:sp>
      <p:sp>
        <p:nvSpPr>
          <p:cNvPr id="3" name="矩形: 圆角 20"/>
          <p:cNvSpPr/>
          <p:nvPr/>
        </p:nvSpPr>
        <p:spPr>
          <a:xfrm>
            <a:off x="8066738" y="1179271"/>
            <a:ext cx="2096106" cy="4498821"/>
          </a:xfrm>
          <a:prstGeom prst="roundRect">
            <a:avLst>
              <a:gd name="adj" fmla="val 13647"/>
            </a:avLst>
          </a:prstGeom>
          <a:blipFill>
            <a:blip r:embed="rId4"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包含 矩形&#10;&#10;描述已自动生成"/>
          <p:cNvPicPr>
            <a:picLocks noChangeAspect="1"/>
          </p:cNvPicPr>
          <p:nvPr/>
        </p:nvPicPr>
        <p:blipFill>
          <a:blip r:embed="rId5" cstate="screen"/>
          <a:stretch>
            <a:fillRect/>
          </a:stretch>
        </p:blipFill>
        <p:spPr>
          <a:xfrm>
            <a:off x="7857167" y="957275"/>
            <a:ext cx="3030033" cy="5477808"/>
          </a:xfrm>
          <a:prstGeom prst="rect">
            <a:avLst/>
          </a:prstGeom>
        </p:spPr>
      </p:pic>
      <p:pic>
        <p:nvPicPr>
          <p:cNvPr id="8" name="图片 7" descr="首页_公众版"/>
          <p:cNvPicPr>
            <a:picLocks noChangeAspect="1"/>
          </p:cNvPicPr>
          <p:nvPr/>
        </p:nvPicPr>
        <p:blipFill>
          <a:blip r:embed="rId6" cstate="screen"/>
          <a:srcRect/>
          <a:stretch>
            <a:fillRect/>
          </a:stretch>
        </p:blipFill>
        <p:spPr>
          <a:xfrm>
            <a:off x="8112640" y="1409555"/>
            <a:ext cx="2051685" cy="3840480"/>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635"/>
            <a:ext cx="12195810" cy="6858635"/>
          </a:xfrm>
          <a:prstGeom prst="rect">
            <a:avLst/>
          </a:prstGeom>
          <a:gradFill>
            <a:gsLst>
              <a:gs pos="0">
                <a:schemeClr val="accent1">
                  <a:lumMod val="30000"/>
                  <a:lumOff val="70000"/>
                  <a:alpha val="0"/>
                </a:schemeClr>
              </a:gs>
              <a:gs pos="100000">
                <a:schemeClr val="accent1">
                  <a:lumMod val="20000"/>
                  <a:lumOff val="80000"/>
                  <a:alpha val="60000"/>
                </a:schemeClr>
              </a:gs>
            </a:gsLst>
            <a:lin ang="16200000" scaled="0"/>
          </a:gradFill>
          <a:ln>
            <a:noFill/>
          </a:ln>
        </p:spPr>
        <p:style>
          <a:lnRef idx="2">
            <a:schemeClr val="accent2"/>
          </a:lnRef>
          <a:fillRef idx="1">
            <a:schemeClr val="lt1"/>
          </a:fillRef>
          <a:effectRef idx="0">
            <a:schemeClr val="accent2"/>
          </a:effectRef>
          <a:fontRef idx="minor">
            <a:schemeClr val="dk1"/>
          </a:fontRef>
        </p:style>
        <p:txBody>
          <a:bodyPr wrap="square" lIns="90000" tIns="0" rIns="90000" bIns="46800" rtlCol="0">
            <a:noAutofit/>
          </a:bodyPr>
          <a:lstStyle/>
          <a:p>
            <a:pPr>
              <a:lnSpc>
                <a:spcPct val="130000"/>
              </a:lnSpc>
              <a:spcAft>
                <a:spcPts val="1000"/>
              </a:spcAft>
            </a:pPr>
            <a:endParaRPr lang="zh-CN" altLang="en-US" sz="1400" b="1" spc="150" dirty="0">
              <a:latin typeface="微软雅黑" panose="020B0503020204020204" pitchFamily="34" charset="-122"/>
              <a:ea typeface="微软雅黑" panose="020B0503020204020204" pitchFamily="34" charset="-122"/>
            </a:endParaRPr>
          </a:p>
        </p:txBody>
      </p:sp>
      <p:pic>
        <p:nvPicPr>
          <p:cNvPr id="13" name="图片 12" descr="资源 1@2x"/>
          <p:cNvPicPr>
            <a:picLocks noChangeAspect="1"/>
          </p:cNvPicPr>
          <p:nvPr/>
        </p:nvPicPr>
        <p:blipFill>
          <a:blip r:embed="rId3" cstate="screen"/>
          <a:stretch>
            <a:fillRect/>
          </a:stretch>
        </p:blipFill>
        <p:spPr>
          <a:xfrm>
            <a:off x="255270" y="2528570"/>
            <a:ext cx="11685270" cy="4181475"/>
          </a:xfrm>
          <a:prstGeom prst="rect">
            <a:avLst/>
          </a:prstGeom>
        </p:spPr>
      </p:pic>
      <p:sp>
        <p:nvSpPr>
          <p:cNvPr id="9" name="文本框 8"/>
          <p:cNvSpPr txBox="1"/>
          <p:nvPr/>
        </p:nvSpPr>
        <p:spPr>
          <a:xfrm>
            <a:off x="874395" y="1331595"/>
            <a:ext cx="4361180" cy="1322070"/>
          </a:xfrm>
          <a:prstGeom prst="rect">
            <a:avLst/>
          </a:prstGeom>
          <a:noFill/>
        </p:spPr>
        <p:txBody>
          <a:bodyPr wrap="square">
            <a:spAutoFit/>
          </a:bodyPr>
          <a:lstStyle/>
          <a:p>
            <a:pPr algn="l" defTabSz="231140"/>
            <a:r>
              <a:rPr lang="en-US" altLang="zh-CN" sz="8000" b="1" kern="100" dirty="0">
                <a:gradFill>
                  <a:gsLst>
                    <a:gs pos="9000">
                      <a:schemeClr val="accent1">
                        <a:alpha val="0"/>
                      </a:schemeClr>
                    </a:gs>
                    <a:gs pos="100000">
                      <a:schemeClr val="accent1"/>
                    </a:gs>
                  </a:gsLst>
                  <a:lin ang="16200000" scaled="0"/>
                </a:gradFill>
                <a:latin typeface="微软雅黑" panose="020B0503020204020204" pitchFamily="34" charset="-122"/>
                <a:ea typeface="微软雅黑" panose="020B0503020204020204" pitchFamily="34" charset="-122"/>
              </a:rPr>
              <a:t>01</a:t>
            </a:r>
          </a:p>
        </p:txBody>
      </p:sp>
      <p:sp>
        <p:nvSpPr>
          <p:cNvPr id="20" name="文本框 19"/>
          <p:cNvSpPr txBox="1"/>
          <p:nvPr/>
        </p:nvSpPr>
        <p:spPr>
          <a:xfrm>
            <a:off x="874395" y="2454910"/>
            <a:ext cx="4175760" cy="1106805"/>
          </a:xfrm>
          <a:prstGeom prst="rect">
            <a:avLst/>
          </a:prstGeom>
          <a:noFill/>
        </p:spPr>
        <p:txBody>
          <a:bodyPr wrap="square">
            <a:spAutoFit/>
          </a:bodyPr>
          <a:lstStyle/>
          <a:p>
            <a:pPr lvl="0" algn="dist"/>
            <a:r>
              <a:rPr lang="zh-CN" altLang="en-US" sz="6600" b="1" kern="100" dirty="0">
                <a:solidFill>
                  <a:schemeClr val="tx2">
                    <a:lumMod val="50000"/>
                  </a:schemeClr>
                </a:solidFill>
                <a:latin typeface="微软雅黑" panose="020B0503020204020204" pitchFamily="34" charset="-122"/>
                <a:ea typeface="微软雅黑" panose="020B0503020204020204" pitchFamily="34" charset="-122"/>
              </a:rPr>
              <a:t>总体定位</a:t>
            </a:r>
          </a:p>
        </p:txBody>
      </p:sp>
      <p:sp>
        <p:nvSpPr>
          <p:cNvPr id="22" name="文本框 21"/>
          <p:cNvSpPr txBox="1"/>
          <p:nvPr/>
        </p:nvSpPr>
        <p:spPr>
          <a:xfrm>
            <a:off x="901147" y="3709769"/>
            <a:ext cx="5857462" cy="417358"/>
          </a:xfrm>
          <a:prstGeom prst="rect">
            <a:avLst/>
          </a:prstGeom>
          <a:noFill/>
        </p:spPr>
        <p:txBody>
          <a:bodyPr wrap="square">
            <a:spAutoFit/>
          </a:bodyPr>
          <a:lstStyle/>
          <a:p>
            <a:pPr algn="dist" defTabSz="457200" fontAlgn="auto">
              <a:lnSpc>
                <a:spcPct val="130000"/>
              </a:lnSpc>
              <a:defRPr sz="36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sz="1800" dirty="0">
                <a:solidFill>
                  <a:schemeClr val="tx2">
                    <a:lumMod val="75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湖南省“湘易办”超级移动端</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_圆角矩形 53"/>
          <p:cNvSpPr>
            <a:spLocks noChangeArrowheads="1"/>
          </p:cNvSpPr>
          <p:nvPr/>
        </p:nvSpPr>
        <p:spPr bwMode="auto">
          <a:xfrm>
            <a:off x="913765" y="4764405"/>
            <a:ext cx="10487660" cy="1421765"/>
          </a:xfrm>
          <a:prstGeom prst="roundRect">
            <a:avLst>
              <a:gd name="adj" fmla="val 0"/>
            </a:avLst>
          </a:prstGeom>
          <a:noFill/>
          <a:ln>
            <a:solidFill>
              <a:schemeClr val="accent1">
                <a:lumMod val="60000"/>
                <a:lumOff val="40000"/>
                <a:alpha val="71000"/>
              </a:schemeClr>
            </a:solidFill>
          </a:ln>
        </p:spPr>
        <p:txBody>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PA_圆角矩形 53"/>
          <p:cNvSpPr>
            <a:spLocks noChangeArrowheads="1"/>
          </p:cNvSpPr>
          <p:nvPr/>
        </p:nvSpPr>
        <p:spPr bwMode="auto">
          <a:xfrm>
            <a:off x="927735" y="2123440"/>
            <a:ext cx="10487025" cy="2443480"/>
          </a:xfrm>
          <a:prstGeom prst="roundRect">
            <a:avLst>
              <a:gd name="adj" fmla="val 0"/>
            </a:avLst>
          </a:prstGeom>
          <a:noFill/>
          <a:ln>
            <a:solidFill>
              <a:schemeClr val="accent1">
                <a:lumMod val="60000"/>
                <a:lumOff val="40000"/>
              </a:schemeClr>
            </a:solidFill>
          </a:ln>
        </p:spPr>
        <p:txBody>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PA_圆角矩形 53"/>
          <p:cNvSpPr>
            <a:spLocks noChangeArrowheads="1"/>
          </p:cNvSpPr>
          <p:nvPr/>
        </p:nvSpPr>
        <p:spPr bwMode="auto">
          <a:xfrm>
            <a:off x="927735" y="789940"/>
            <a:ext cx="10487025" cy="1076960"/>
          </a:xfrm>
          <a:prstGeom prst="roundRect">
            <a:avLst>
              <a:gd name="adj" fmla="val 0"/>
            </a:avLst>
          </a:prstGeom>
          <a:noFill/>
          <a:ln>
            <a:solidFill>
              <a:schemeClr val="accent1">
                <a:lumMod val="60000"/>
                <a:lumOff val="40000"/>
              </a:schemeClr>
            </a:solidFill>
          </a:ln>
        </p:spPr>
        <p:txBody>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 name="文本框 2"/>
          <p:cNvSpPr txBox="1"/>
          <p:nvPr/>
        </p:nvSpPr>
        <p:spPr>
          <a:xfrm>
            <a:off x="1094740" y="3298825"/>
            <a:ext cx="3096260" cy="860425"/>
          </a:xfrm>
          <a:prstGeom prst="rect">
            <a:avLst/>
          </a:prstGeom>
          <a:noFill/>
          <a:ln>
            <a:noFill/>
          </a:ln>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ts val="2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满足群众办事和生活需求，提供“衣食住行、生老病死、安居乐业”全生命周期的个人服务。</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endParaRPr>
          </a:p>
        </p:txBody>
      </p:sp>
      <p:sp>
        <p:nvSpPr>
          <p:cNvPr id="7" name="矩形: 圆角 5"/>
          <p:cNvSpPr/>
          <p:nvPr/>
        </p:nvSpPr>
        <p:spPr>
          <a:xfrm>
            <a:off x="843915" y="1316990"/>
            <a:ext cx="10553700" cy="5187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8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集聚整合省直部门和市州现有政务服务移动端，打造成为我省企业群众公务人员“</a:t>
            </a: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掌上办事</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”的</a:t>
            </a:r>
            <a:r>
              <a:rPr kumimoji="0" lang="zh-CN" altLang="en-US"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总入口</a:t>
            </a:r>
          </a:p>
        </p:txBody>
      </p:sp>
      <p:sp>
        <p:nvSpPr>
          <p:cNvPr id="8" name="矩形: 圆角 7"/>
          <p:cNvSpPr/>
          <p:nvPr/>
        </p:nvSpPr>
        <p:spPr>
          <a:xfrm>
            <a:off x="1356995" y="5208905"/>
            <a:ext cx="9411335" cy="8705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企业群众只要下载</a:t>
            </a: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个</a:t>
            </a: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APP</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、使用</a:t>
            </a: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个</a:t>
            </a: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APP</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，即可共享全省政务服务，实现</a:t>
            </a: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一机在手、一键登录、一网通办、一次办好</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p>
        </p:txBody>
      </p:sp>
      <p:sp>
        <p:nvSpPr>
          <p:cNvPr id="10" name="文本框 9"/>
          <p:cNvSpPr txBox="1"/>
          <p:nvPr/>
        </p:nvSpPr>
        <p:spPr>
          <a:xfrm>
            <a:off x="4540250" y="3298825"/>
            <a:ext cx="3220720" cy="1116965"/>
          </a:xfrm>
          <a:prstGeom prst="rect">
            <a:avLst/>
          </a:prstGeom>
          <a:noFill/>
          <a:ln>
            <a:noFill/>
          </a:ln>
        </p:spPr>
        <p:txBody>
          <a:bodyPr wrap="square">
            <a:spAutoFit/>
          </a:bodyPr>
          <a:lstStyle/>
          <a:p>
            <a:pPr algn="just" defTabSz="914400">
              <a:lnSpc>
                <a:spcPts val="2000"/>
              </a:lnSpc>
              <a:defRPr/>
            </a:pPr>
            <a:r>
              <a:rPr lang="zh-CN" altLang="en-US" sz="1600" dirty="0">
                <a:solidFill>
                  <a:prstClr val="black"/>
                </a:solidFill>
                <a:latin typeface="微软雅黑" panose="020B0503020204020204" pitchFamily="34" charset="-122"/>
                <a:ea typeface="微软雅黑" panose="020B0503020204020204" pitchFamily="34" charset="-122"/>
                <a:sym typeface="+mn-ea"/>
              </a:rPr>
              <a:t>满足企业“开公司、办业务、找政策、提诉求、查信用、招人才、融资金、拓商机”全生命周期的惠企服务。</a:t>
            </a:r>
            <a:endParaRPr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8140700" y="3298825"/>
            <a:ext cx="3042285" cy="1116965"/>
          </a:xfrm>
          <a:prstGeom prst="rect">
            <a:avLst/>
          </a:prstGeom>
          <a:noFill/>
          <a:ln>
            <a:noFill/>
          </a:ln>
        </p:spPr>
        <p:txBody>
          <a:bodyPr wrap="square">
            <a:spAutoFit/>
          </a:bodyPr>
          <a:lstStyle/>
          <a:p>
            <a:pPr marL="0" marR="0" lvl="0" indent="0" algn="just" defTabSz="914400" rtl="0" eaLnBrk="1" fontAlgn="auto" latinLnBrk="0" hangingPunct="1">
              <a:lnSpc>
                <a:spcPts val="2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满足公务人员办文办会办事需求，实现领导“随时看数、随行指挥、随即决策”，实现机关内部运行</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一件事一次办</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a:t>
            </a:r>
          </a:p>
        </p:txBody>
      </p:sp>
      <p:sp>
        <p:nvSpPr>
          <p:cNvPr id="11" name="PA_圆角矩形 53"/>
          <p:cNvSpPr>
            <a:spLocks noChangeArrowheads="1"/>
          </p:cNvSpPr>
          <p:nvPr/>
        </p:nvSpPr>
        <p:spPr bwMode="auto">
          <a:xfrm>
            <a:off x="927735" y="788035"/>
            <a:ext cx="10487025" cy="434340"/>
          </a:xfrm>
          <a:prstGeom prst="roundRect">
            <a:avLst>
              <a:gd name="adj" fmla="val 0"/>
            </a:avLst>
          </a:prstGeom>
          <a:gradFill flip="none" rotWithShape="1">
            <a:gsLst>
              <a:gs pos="100000">
                <a:srgbClr val="0B67C7"/>
              </a:gs>
              <a:gs pos="0">
                <a:srgbClr val="00A3D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r>
              <a:rPr lang="zh-CN" altLang="en-US" b="1" dirty="0">
                <a:solidFill>
                  <a:srgbClr val="FFFFFF"/>
                </a:solidFill>
                <a:latin typeface="微软雅黑" panose="020B0503020204020204" pitchFamily="34" charset="-122"/>
                <a:ea typeface="微软雅黑" panose="020B0503020204020204" pitchFamily="34" charset="-122"/>
                <a:sym typeface="+mn-ea"/>
              </a:rPr>
              <a:t>打造“一个”总入口</a:t>
            </a:r>
          </a:p>
        </p:txBody>
      </p:sp>
      <p:sp>
        <p:nvSpPr>
          <p:cNvPr id="18" name="PA_圆角矩形 53"/>
          <p:cNvSpPr>
            <a:spLocks noChangeArrowheads="1"/>
          </p:cNvSpPr>
          <p:nvPr/>
        </p:nvSpPr>
        <p:spPr bwMode="auto">
          <a:xfrm>
            <a:off x="927735" y="2086610"/>
            <a:ext cx="10487025" cy="433070"/>
          </a:xfrm>
          <a:prstGeom prst="roundRect">
            <a:avLst>
              <a:gd name="adj" fmla="val 0"/>
            </a:avLst>
          </a:prstGeom>
          <a:gradFill>
            <a:gsLst>
              <a:gs pos="16000">
                <a:schemeClr val="accent2">
                  <a:lumMod val="70000"/>
                  <a:lumOff val="30000"/>
                </a:schemeClr>
              </a:gs>
              <a:gs pos="100000">
                <a:schemeClr val="accent2"/>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0000" numCol="1" spcCol="0" rtlCol="0" fromWordArt="0" anchor="ctr" anchorCtr="0" forceAA="0" compatLnSpc="1">
            <a:noAutofit/>
          </a:bodyPr>
          <a:lstStyle/>
          <a:p>
            <a:pPr lvl="0" algn="ctr"/>
            <a:r>
              <a:rPr lang="zh-CN" altLang="en-US" b="1" dirty="0">
                <a:solidFill>
                  <a:prstClr val="white"/>
                </a:solidFill>
                <a:latin typeface="+mj-lt"/>
                <a:ea typeface="+mj-ea"/>
                <a:sym typeface="+mn-ea"/>
              </a:rPr>
              <a:t>服务“三类”主体</a:t>
            </a:r>
          </a:p>
        </p:txBody>
      </p:sp>
      <p:sp>
        <p:nvSpPr>
          <p:cNvPr id="19" name="PA_圆角矩形 53"/>
          <p:cNvSpPr>
            <a:spLocks noChangeArrowheads="1"/>
          </p:cNvSpPr>
          <p:nvPr/>
        </p:nvSpPr>
        <p:spPr bwMode="auto">
          <a:xfrm>
            <a:off x="927735" y="4758690"/>
            <a:ext cx="10487025" cy="434340"/>
          </a:xfrm>
          <a:prstGeom prst="roundRect">
            <a:avLst>
              <a:gd name="adj" fmla="val 0"/>
            </a:avLst>
          </a:prstGeom>
          <a:gradFill flip="none" rotWithShape="1">
            <a:gsLst>
              <a:gs pos="0">
                <a:schemeClr val="accent1">
                  <a:lumMod val="75000"/>
                  <a:alpha val="77000"/>
                </a:schemeClr>
              </a:gs>
              <a:gs pos="100000">
                <a:schemeClr val="accent1">
                  <a:lumMod val="60000"/>
                  <a:lumOff val="4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r>
              <a:rPr lang="zh-CN" altLang="en-US" b="1" dirty="0">
                <a:solidFill>
                  <a:srgbClr val="FFFFFF"/>
                </a:solidFill>
                <a:latin typeface="微软雅黑" panose="020B0503020204020204" pitchFamily="34" charset="-122"/>
                <a:ea typeface="微软雅黑" panose="020B0503020204020204" pitchFamily="34" charset="-122"/>
                <a:sym typeface="+mn-ea"/>
              </a:rPr>
              <a:t>实现“四个一”总目标</a:t>
            </a:r>
          </a:p>
        </p:txBody>
      </p:sp>
      <p:sp>
        <p:nvSpPr>
          <p:cNvPr id="30" name="文本框 29"/>
          <p:cNvSpPr txBox="1"/>
          <p:nvPr/>
        </p:nvSpPr>
        <p:spPr>
          <a:xfrm>
            <a:off x="9500235" y="2778125"/>
            <a:ext cx="988060" cy="3683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rPr>
              <a:t>公务员</a:t>
            </a:r>
          </a:p>
        </p:txBody>
      </p:sp>
      <p:sp>
        <p:nvSpPr>
          <p:cNvPr id="126" name="文本框 125"/>
          <p:cNvSpPr txBox="1"/>
          <p:nvPr/>
        </p:nvSpPr>
        <p:spPr>
          <a:xfrm>
            <a:off x="6116320" y="2778125"/>
            <a:ext cx="988060" cy="3683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rPr>
              <a:t>企业</a:t>
            </a:r>
          </a:p>
        </p:txBody>
      </p:sp>
      <p:sp>
        <p:nvSpPr>
          <p:cNvPr id="127" name="文本框 126"/>
          <p:cNvSpPr txBox="1"/>
          <p:nvPr/>
        </p:nvSpPr>
        <p:spPr>
          <a:xfrm>
            <a:off x="2477770" y="2778125"/>
            <a:ext cx="988060" cy="3683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rPr>
              <a:t>个人</a:t>
            </a:r>
          </a:p>
        </p:txBody>
      </p:sp>
      <p:pic>
        <p:nvPicPr>
          <p:cNvPr id="14" name="图片 13"/>
          <p:cNvPicPr>
            <a:picLocks noChangeAspect="1"/>
          </p:cNvPicPr>
          <p:nvPr/>
        </p:nvPicPr>
        <p:blipFill>
          <a:blip r:embed="rId3" cstate="screen"/>
          <a:stretch>
            <a:fillRect/>
          </a:stretch>
        </p:blipFill>
        <p:spPr>
          <a:xfrm>
            <a:off x="1958340" y="2760980"/>
            <a:ext cx="519430" cy="376555"/>
          </a:xfrm>
          <a:prstGeom prst="rect">
            <a:avLst/>
          </a:prstGeom>
        </p:spPr>
      </p:pic>
      <p:pic>
        <p:nvPicPr>
          <p:cNvPr id="15" name="图片 14"/>
          <p:cNvPicPr>
            <a:picLocks noChangeAspect="1"/>
          </p:cNvPicPr>
          <p:nvPr/>
        </p:nvPicPr>
        <p:blipFill>
          <a:blip r:embed="rId4" cstate="screen"/>
          <a:stretch>
            <a:fillRect/>
          </a:stretch>
        </p:blipFill>
        <p:spPr>
          <a:xfrm>
            <a:off x="5548630" y="2722880"/>
            <a:ext cx="471805" cy="409575"/>
          </a:xfrm>
          <a:prstGeom prst="rect">
            <a:avLst/>
          </a:prstGeom>
        </p:spPr>
      </p:pic>
      <p:pic>
        <p:nvPicPr>
          <p:cNvPr id="17" name="图片 16"/>
          <p:cNvPicPr>
            <a:picLocks noChangeAspect="1"/>
          </p:cNvPicPr>
          <p:nvPr/>
        </p:nvPicPr>
        <p:blipFill>
          <a:blip r:embed="rId5" cstate="screen"/>
          <a:stretch>
            <a:fillRect/>
          </a:stretch>
        </p:blipFill>
        <p:spPr>
          <a:xfrm>
            <a:off x="9111615" y="2724150"/>
            <a:ext cx="352425" cy="433705"/>
          </a:xfrm>
          <a:prstGeom prst="rect">
            <a:avLst/>
          </a:prstGeom>
        </p:spPr>
      </p:pic>
      <p:cxnSp>
        <p:nvCxnSpPr>
          <p:cNvPr id="20" name="直接连接符 19"/>
          <p:cNvCxnSpPr/>
          <p:nvPr/>
        </p:nvCxnSpPr>
        <p:spPr>
          <a:xfrm>
            <a:off x="4366895" y="2790190"/>
            <a:ext cx="0" cy="1495425"/>
          </a:xfrm>
          <a:prstGeom prst="line">
            <a:avLst/>
          </a:prstGeom>
          <a:ln>
            <a:solidFill>
              <a:schemeClr val="accent2">
                <a:lumMod val="75000"/>
                <a:alpha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7931150" y="2790190"/>
            <a:ext cx="0" cy="1495425"/>
          </a:xfrm>
          <a:prstGeom prst="line">
            <a:avLst/>
          </a:prstGeom>
          <a:ln>
            <a:solidFill>
              <a:schemeClr val="accent2">
                <a:lumMod val="75000"/>
                <a:alpha val="6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635"/>
            <a:ext cx="12195810" cy="6858635"/>
          </a:xfrm>
          <a:prstGeom prst="rect">
            <a:avLst/>
          </a:prstGeom>
          <a:gradFill>
            <a:gsLst>
              <a:gs pos="0">
                <a:schemeClr val="accent1">
                  <a:lumMod val="30000"/>
                  <a:lumOff val="70000"/>
                  <a:alpha val="0"/>
                </a:schemeClr>
              </a:gs>
              <a:gs pos="100000">
                <a:schemeClr val="accent1">
                  <a:lumMod val="20000"/>
                  <a:lumOff val="80000"/>
                  <a:alpha val="60000"/>
                </a:schemeClr>
              </a:gs>
            </a:gsLst>
            <a:lin ang="16200000" scaled="0"/>
          </a:gradFill>
          <a:ln>
            <a:noFill/>
          </a:ln>
        </p:spPr>
        <p:style>
          <a:lnRef idx="2">
            <a:schemeClr val="accent2"/>
          </a:lnRef>
          <a:fillRef idx="1">
            <a:schemeClr val="lt1"/>
          </a:fillRef>
          <a:effectRef idx="0">
            <a:schemeClr val="accent2"/>
          </a:effectRef>
          <a:fontRef idx="minor">
            <a:schemeClr val="dk1"/>
          </a:fontRef>
        </p:style>
        <p:txBody>
          <a:bodyPr wrap="square" lIns="90000" tIns="0" rIns="90000" bIns="46800" rtlCol="0">
            <a:noAutofit/>
          </a:bodyPr>
          <a:lstStyle/>
          <a:p>
            <a:pPr>
              <a:lnSpc>
                <a:spcPct val="130000"/>
              </a:lnSpc>
              <a:spcAft>
                <a:spcPts val="1000"/>
              </a:spcAft>
            </a:pPr>
            <a:endParaRPr lang="zh-CN" altLang="en-US" sz="1400" b="1" spc="150" dirty="0">
              <a:latin typeface="微软雅黑" panose="020B0503020204020204" pitchFamily="34" charset="-122"/>
              <a:ea typeface="微软雅黑" panose="020B0503020204020204" pitchFamily="34" charset="-122"/>
            </a:endParaRPr>
          </a:p>
        </p:txBody>
      </p:sp>
      <p:pic>
        <p:nvPicPr>
          <p:cNvPr id="13" name="图片 12" descr="资源 1@2x"/>
          <p:cNvPicPr>
            <a:picLocks noChangeAspect="1"/>
          </p:cNvPicPr>
          <p:nvPr/>
        </p:nvPicPr>
        <p:blipFill>
          <a:blip r:embed="rId3" cstate="screen"/>
          <a:stretch>
            <a:fillRect/>
          </a:stretch>
        </p:blipFill>
        <p:spPr>
          <a:xfrm>
            <a:off x="255270" y="2528570"/>
            <a:ext cx="11685270" cy="4181475"/>
          </a:xfrm>
          <a:prstGeom prst="rect">
            <a:avLst/>
          </a:prstGeom>
        </p:spPr>
      </p:pic>
      <p:sp>
        <p:nvSpPr>
          <p:cNvPr id="9" name="文本框 8"/>
          <p:cNvSpPr txBox="1"/>
          <p:nvPr/>
        </p:nvSpPr>
        <p:spPr>
          <a:xfrm>
            <a:off x="874395" y="1331595"/>
            <a:ext cx="4361180" cy="1322070"/>
          </a:xfrm>
          <a:prstGeom prst="rect">
            <a:avLst/>
          </a:prstGeom>
          <a:noFill/>
        </p:spPr>
        <p:txBody>
          <a:bodyPr wrap="square">
            <a:spAutoFit/>
          </a:bodyPr>
          <a:lstStyle/>
          <a:p>
            <a:pPr algn="l" defTabSz="231140"/>
            <a:r>
              <a:rPr lang="en-US" altLang="zh-CN" sz="8000" b="1" kern="100" dirty="0">
                <a:gradFill>
                  <a:gsLst>
                    <a:gs pos="9000">
                      <a:schemeClr val="accent1">
                        <a:alpha val="0"/>
                      </a:schemeClr>
                    </a:gs>
                    <a:gs pos="100000">
                      <a:schemeClr val="accent1"/>
                    </a:gs>
                  </a:gsLst>
                  <a:lin ang="16200000" scaled="0"/>
                </a:gradFill>
                <a:latin typeface="微软雅黑" panose="020B0503020204020204" pitchFamily="34" charset="-122"/>
                <a:ea typeface="微软雅黑" panose="020B0503020204020204" pitchFamily="34" charset="-122"/>
              </a:rPr>
              <a:t>02</a:t>
            </a:r>
          </a:p>
        </p:txBody>
      </p:sp>
      <p:sp>
        <p:nvSpPr>
          <p:cNvPr id="20" name="文本框 19"/>
          <p:cNvSpPr txBox="1"/>
          <p:nvPr/>
        </p:nvSpPr>
        <p:spPr>
          <a:xfrm>
            <a:off x="874395" y="2454910"/>
            <a:ext cx="4175760" cy="1106805"/>
          </a:xfrm>
          <a:prstGeom prst="rect">
            <a:avLst/>
          </a:prstGeom>
          <a:noFill/>
        </p:spPr>
        <p:txBody>
          <a:bodyPr wrap="square">
            <a:spAutoFit/>
          </a:bodyPr>
          <a:lstStyle/>
          <a:p>
            <a:pPr lvl="0" algn="dist"/>
            <a:r>
              <a:rPr lang="zh-CN" altLang="en-US" sz="6600" b="1" kern="100" dirty="0">
                <a:solidFill>
                  <a:schemeClr val="tx2">
                    <a:lumMod val="50000"/>
                  </a:schemeClr>
                </a:solidFill>
                <a:latin typeface="微软雅黑" panose="020B0503020204020204" pitchFamily="34" charset="-122"/>
                <a:ea typeface="微软雅黑" panose="020B0503020204020204" pitchFamily="34" charset="-122"/>
              </a:rPr>
              <a:t>建设目标</a:t>
            </a:r>
          </a:p>
        </p:txBody>
      </p:sp>
      <p:sp>
        <p:nvSpPr>
          <p:cNvPr id="22" name="文本框 21"/>
          <p:cNvSpPr txBox="1"/>
          <p:nvPr/>
        </p:nvSpPr>
        <p:spPr>
          <a:xfrm>
            <a:off x="901147" y="3709769"/>
            <a:ext cx="5857462" cy="417358"/>
          </a:xfrm>
          <a:prstGeom prst="rect">
            <a:avLst/>
          </a:prstGeom>
          <a:noFill/>
        </p:spPr>
        <p:txBody>
          <a:bodyPr wrap="square">
            <a:spAutoFit/>
          </a:bodyPr>
          <a:lstStyle/>
          <a:p>
            <a:pPr algn="dist" defTabSz="457200" fontAlgn="auto">
              <a:lnSpc>
                <a:spcPct val="130000"/>
              </a:lnSpc>
              <a:defRPr sz="36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sz="1800" dirty="0">
                <a:solidFill>
                  <a:schemeClr val="tx2">
                    <a:lumMod val="75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湖南省“湘易办”超级移动端</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0" y="562125"/>
            <a:ext cx="12192000" cy="2231390"/>
          </a:xfrm>
          <a:prstGeom prst="rect">
            <a:avLst/>
          </a:prstGeom>
          <a:gradFill>
            <a:gsLst>
              <a:gs pos="21000">
                <a:schemeClr val="accent1">
                  <a:lumMod val="30000"/>
                  <a:lumOff val="70000"/>
                  <a:alpha val="70000"/>
                </a:schemeClr>
              </a:gs>
              <a:gs pos="99000">
                <a:schemeClr val="accent1">
                  <a:lumMod val="60000"/>
                  <a:lumOff val="40000"/>
                  <a:alpha val="57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a:off x="9553965" y="3629296"/>
            <a:ext cx="184731" cy="480131"/>
          </a:xfrm>
          <a:prstGeom prst="rect">
            <a:avLst/>
          </a:prstGeom>
        </p:spPr>
        <p:txBody>
          <a:bodyPr wrap="none">
            <a:spAutoFit/>
          </a:bodyPr>
          <a:lstStyle/>
          <a:p>
            <a:endParaRPr lang="zh-CN" altLang="en-US" sz="2520" dirty="0">
              <a:solidFill>
                <a:schemeClr val="bg1"/>
              </a:solidFill>
              <a:latin typeface="inpin heiti" panose="00000500000000000000" pitchFamily="2" charset="-122"/>
              <a:ea typeface="inpin heiti" panose="00000500000000000000" pitchFamily="2" charset="-122"/>
            </a:endParaRPr>
          </a:p>
        </p:txBody>
      </p:sp>
      <p:sp>
        <p:nvSpPr>
          <p:cNvPr id="128" name="矩形 127"/>
          <p:cNvSpPr/>
          <p:nvPr/>
        </p:nvSpPr>
        <p:spPr>
          <a:xfrm>
            <a:off x="3063955" y="3080894"/>
            <a:ext cx="1815465" cy="460375"/>
          </a:xfrm>
          <a:prstGeom prst="rect">
            <a:avLst/>
          </a:prstGeom>
          <a:noFill/>
        </p:spPr>
        <p:txBody>
          <a:bodyPr wrap="none">
            <a:spAutoFit/>
          </a:bodyPr>
          <a:lstStyle/>
          <a:p>
            <a:pPr algn="l"/>
            <a:r>
              <a:rPr lang="zh-CN" altLang="en-US" sz="2400" b="1" dirty="0">
                <a:solidFill>
                  <a:schemeClr val="accent1">
                    <a:lumMod val="75000"/>
                  </a:schemeClr>
                </a:solidFill>
                <a:latin typeface="微软雅黑" panose="020B0503020204020204" pitchFamily="34" charset="-122"/>
                <a:ea typeface="微软雅黑" panose="020B0503020204020204" pitchFamily="34" charset="-122"/>
                <a:sym typeface="+mn-ea"/>
              </a:rPr>
              <a:t>到</a:t>
            </a:r>
            <a:r>
              <a:rPr lang="en-US" altLang="zh-CN" sz="2400" b="1" dirty="0">
                <a:solidFill>
                  <a:schemeClr val="accent1">
                    <a:lumMod val="75000"/>
                  </a:schemeClr>
                </a:solidFill>
                <a:latin typeface="微软雅黑" panose="020B0503020204020204" pitchFamily="34" charset="-122"/>
                <a:ea typeface="微软雅黑" panose="020B0503020204020204" pitchFamily="34" charset="-122"/>
                <a:sym typeface="+mn-ea"/>
              </a:rPr>
              <a:t>2022</a:t>
            </a:r>
            <a:r>
              <a:rPr lang="zh-CN" altLang="en-US" sz="2400" b="1" dirty="0">
                <a:solidFill>
                  <a:schemeClr val="accent1">
                    <a:lumMod val="75000"/>
                  </a:schemeClr>
                </a:solidFill>
                <a:latin typeface="微软雅黑" panose="020B0503020204020204" pitchFamily="34" charset="-122"/>
                <a:ea typeface="微软雅黑" panose="020B0503020204020204" pitchFamily="34" charset="-122"/>
                <a:sym typeface="+mn-ea"/>
              </a:rPr>
              <a:t>年底</a:t>
            </a:r>
          </a:p>
        </p:txBody>
      </p:sp>
      <p:sp>
        <p:nvSpPr>
          <p:cNvPr id="129" name="文本框 128"/>
          <p:cNvSpPr txBox="1"/>
          <p:nvPr/>
        </p:nvSpPr>
        <p:spPr>
          <a:xfrm>
            <a:off x="953135" y="754530"/>
            <a:ext cx="10212705" cy="1863725"/>
          </a:xfrm>
          <a:prstGeom prst="rect">
            <a:avLst/>
          </a:prstGeom>
          <a:noFill/>
        </p:spPr>
        <p:txBody>
          <a:bodyPr wrap="square" rtlCol="0">
            <a:spAutoFit/>
            <a:scene3d>
              <a:camera prst="orthographicFront"/>
              <a:lightRig rig="threePt" dir="t"/>
            </a:scene3d>
            <a:sp3d contourW="12700"/>
          </a:bodyPr>
          <a:lstStyle/>
          <a:p>
            <a:pPr indent="457200" algn="just">
              <a:lnSpc>
                <a:spcPct val="160000"/>
              </a:lnSpc>
              <a:spcBef>
                <a:spcPts val="600"/>
              </a:spcBef>
              <a:spcAft>
                <a:spcPts val="600"/>
              </a:spcAft>
            </a:pPr>
            <a:r>
              <a:rPr lang="zh-CN" altLang="en-US" b="1" dirty="0">
                <a:solidFill>
                  <a:schemeClr val="accent1">
                    <a:lumMod val="50000"/>
                  </a:schemeClr>
                </a:solidFill>
                <a:latin typeface="微软雅黑" panose="020B0503020204020204" pitchFamily="34" charset="-122"/>
                <a:ea typeface="微软雅黑" panose="020B0503020204020204" pitchFamily="34" charset="-122"/>
                <a:sym typeface="+mn-ea"/>
              </a:rPr>
              <a:t>充分借鉴</a:t>
            </a:r>
            <a:r>
              <a:rPr lang="en-US" altLang="zh-CN" b="1" dirty="0">
                <a:solidFill>
                  <a:schemeClr val="accent1">
                    <a:lumMod val="50000"/>
                  </a:schemeClr>
                </a:solidFill>
                <a:latin typeface="微软雅黑" panose="020B0503020204020204" pitchFamily="34" charset="-122"/>
                <a:ea typeface="微软雅黑" panose="020B0503020204020204" pitchFamily="34" charset="-122"/>
                <a:sym typeface="+mn-ea"/>
              </a:rPr>
              <a:t>“</a:t>
            </a:r>
            <a:r>
              <a:rPr lang="zh-CN" altLang="en-US" b="1" dirty="0">
                <a:solidFill>
                  <a:schemeClr val="accent1">
                    <a:lumMod val="50000"/>
                  </a:schemeClr>
                </a:solidFill>
                <a:latin typeface="微软雅黑" panose="020B0503020204020204" pitchFamily="34" charset="-122"/>
                <a:ea typeface="微软雅黑" panose="020B0503020204020204" pitchFamily="34" charset="-122"/>
                <a:sym typeface="+mn-ea"/>
              </a:rPr>
              <a:t>粤省事</a:t>
            </a:r>
            <a:r>
              <a:rPr lang="en-US" altLang="zh-CN" b="1" dirty="0">
                <a:solidFill>
                  <a:schemeClr val="accent1">
                    <a:lumMod val="50000"/>
                  </a:schemeClr>
                </a:solidFill>
                <a:latin typeface="微软雅黑" panose="020B0503020204020204" pitchFamily="34" charset="-122"/>
                <a:ea typeface="微软雅黑" panose="020B0503020204020204" pitchFamily="34" charset="-122"/>
                <a:sym typeface="+mn-ea"/>
              </a:rPr>
              <a:t>”“</a:t>
            </a:r>
            <a:r>
              <a:rPr lang="zh-CN" altLang="en-US" b="1" dirty="0">
                <a:solidFill>
                  <a:schemeClr val="accent1">
                    <a:lumMod val="50000"/>
                  </a:schemeClr>
                </a:solidFill>
                <a:latin typeface="微软雅黑" panose="020B0503020204020204" pitchFamily="34" charset="-122"/>
                <a:ea typeface="微软雅黑" panose="020B0503020204020204" pitchFamily="34" charset="-122"/>
                <a:sym typeface="+mn-ea"/>
              </a:rPr>
              <a:t>赣服通</a:t>
            </a:r>
            <a:r>
              <a:rPr lang="en-US" altLang="zh-CN" b="1" dirty="0">
                <a:solidFill>
                  <a:schemeClr val="accent1">
                    <a:lumMod val="50000"/>
                  </a:schemeClr>
                </a:solidFill>
                <a:latin typeface="微软雅黑" panose="020B0503020204020204" pitchFamily="34" charset="-122"/>
                <a:ea typeface="微软雅黑" panose="020B0503020204020204" pitchFamily="34" charset="-122"/>
                <a:sym typeface="+mn-ea"/>
              </a:rPr>
              <a:t>”“</a:t>
            </a:r>
            <a:r>
              <a:rPr lang="zh-CN" altLang="en-US" b="1" dirty="0">
                <a:solidFill>
                  <a:schemeClr val="accent1">
                    <a:lumMod val="50000"/>
                  </a:schemeClr>
                </a:solidFill>
                <a:latin typeface="微软雅黑" panose="020B0503020204020204" pitchFamily="34" charset="-122"/>
                <a:ea typeface="微软雅黑" panose="020B0503020204020204" pitchFamily="34" charset="-122"/>
                <a:sym typeface="+mn-ea"/>
              </a:rPr>
              <a:t>随申办</a:t>
            </a:r>
            <a:r>
              <a:rPr lang="en-US" altLang="zh-CN" b="1" dirty="0">
                <a:solidFill>
                  <a:schemeClr val="accent1">
                    <a:lumMod val="50000"/>
                  </a:schemeClr>
                </a:solidFill>
                <a:latin typeface="微软雅黑" panose="020B0503020204020204" pitchFamily="34" charset="-122"/>
                <a:ea typeface="微软雅黑" panose="020B0503020204020204" pitchFamily="34" charset="-122"/>
                <a:sym typeface="+mn-ea"/>
              </a:rPr>
              <a:t>”“</a:t>
            </a:r>
            <a:r>
              <a:rPr lang="zh-CN" altLang="en-US" b="1" dirty="0">
                <a:solidFill>
                  <a:schemeClr val="accent1">
                    <a:lumMod val="50000"/>
                  </a:schemeClr>
                </a:solidFill>
                <a:latin typeface="微软雅黑" panose="020B0503020204020204" pitchFamily="34" charset="-122"/>
                <a:ea typeface="微软雅黑" panose="020B0503020204020204" pitchFamily="34" charset="-122"/>
                <a:sym typeface="+mn-ea"/>
              </a:rPr>
              <a:t>浙里办</a:t>
            </a:r>
            <a:r>
              <a:rPr lang="en-US" altLang="zh-CN" b="1" dirty="0">
                <a:solidFill>
                  <a:schemeClr val="accent1">
                    <a:lumMod val="50000"/>
                  </a:schemeClr>
                </a:solidFill>
                <a:latin typeface="微软雅黑" panose="020B0503020204020204" pitchFamily="34" charset="-122"/>
                <a:ea typeface="微软雅黑" panose="020B0503020204020204" pitchFamily="34" charset="-122"/>
                <a:sym typeface="+mn-ea"/>
              </a:rPr>
              <a:t>”</a:t>
            </a:r>
            <a:r>
              <a:rPr lang="zh-CN" altLang="en-US" b="1" dirty="0">
                <a:solidFill>
                  <a:schemeClr val="accent1">
                    <a:lumMod val="50000"/>
                  </a:schemeClr>
                </a:solidFill>
                <a:latin typeface="微软雅黑" panose="020B0503020204020204" pitchFamily="34" charset="-122"/>
                <a:ea typeface="微软雅黑" panose="020B0503020204020204" pitchFamily="34" charset="-122"/>
                <a:sym typeface="+mn-ea"/>
              </a:rPr>
              <a:t>等先进经验，突出湖南特色，</a:t>
            </a:r>
            <a:r>
              <a:rPr lang="zh-CN" altLang="en-US" b="1" dirty="0">
                <a:solidFill>
                  <a:srgbClr val="C00000"/>
                </a:solidFill>
                <a:latin typeface="微软雅黑" panose="020B0503020204020204" pitchFamily="34" charset="-122"/>
                <a:ea typeface="微软雅黑" panose="020B0503020204020204" pitchFamily="34" charset="-122"/>
                <a:sym typeface="+mn-ea"/>
              </a:rPr>
              <a:t>建设全省统一政务服务移动端“湘易办</a:t>
            </a:r>
            <a:r>
              <a:rPr lang="zh-CN" altLang="en-US" b="1" dirty="0">
                <a:solidFill>
                  <a:srgbClr val="FF0000"/>
                </a:solidFill>
                <a:latin typeface="微软雅黑" panose="020B0503020204020204" pitchFamily="34" charset="-122"/>
                <a:ea typeface="微软雅黑" panose="020B0503020204020204" pitchFamily="34" charset="-122"/>
                <a:sym typeface="+mn-ea"/>
              </a:rPr>
              <a:t>”</a:t>
            </a:r>
            <a:r>
              <a:rPr lang="zh-CN" altLang="en-US" b="1" dirty="0">
                <a:solidFill>
                  <a:schemeClr val="accent1">
                    <a:lumMod val="50000"/>
                  </a:schemeClr>
                </a:solidFill>
                <a:latin typeface="微软雅黑" panose="020B0503020204020204" pitchFamily="34" charset="-122"/>
                <a:ea typeface="微软雅黑" panose="020B0503020204020204" pitchFamily="34" charset="-122"/>
                <a:sym typeface="+mn-ea"/>
              </a:rPr>
              <a:t>，推动各级各部门移动服务应用和移动端融合集成，实现办理事项和服务应用多渠道的统一管理、同源发布，形成以</a:t>
            </a:r>
            <a:r>
              <a:rPr lang="en-US" altLang="zh-CN" b="1" dirty="0">
                <a:solidFill>
                  <a:schemeClr val="accent1">
                    <a:lumMod val="50000"/>
                  </a:schemeClr>
                </a:solidFill>
                <a:latin typeface="微软雅黑" panose="020B0503020204020204" pitchFamily="34" charset="-122"/>
                <a:ea typeface="微软雅黑" panose="020B0503020204020204" pitchFamily="34" charset="-122"/>
                <a:sym typeface="+mn-ea"/>
              </a:rPr>
              <a:t>“</a:t>
            </a:r>
            <a:r>
              <a:rPr lang="zh-CN" altLang="en-US" b="1" dirty="0">
                <a:solidFill>
                  <a:schemeClr val="accent1">
                    <a:lumMod val="50000"/>
                  </a:schemeClr>
                </a:solidFill>
                <a:latin typeface="微软雅黑" panose="020B0503020204020204" pitchFamily="34" charset="-122"/>
                <a:ea typeface="微软雅黑" panose="020B0503020204020204" pitchFamily="34" charset="-122"/>
                <a:sym typeface="+mn-ea"/>
              </a:rPr>
              <a:t>湘易办</a:t>
            </a:r>
            <a:r>
              <a:rPr lang="en-US" altLang="zh-CN" b="1" dirty="0">
                <a:solidFill>
                  <a:schemeClr val="accent1">
                    <a:lumMod val="50000"/>
                  </a:schemeClr>
                </a:solidFill>
                <a:latin typeface="微软雅黑" panose="020B0503020204020204" pitchFamily="34" charset="-122"/>
                <a:ea typeface="微软雅黑" panose="020B0503020204020204" pitchFamily="34" charset="-122"/>
                <a:sym typeface="+mn-ea"/>
              </a:rPr>
              <a:t>”</a:t>
            </a:r>
            <a:r>
              <a:rPr lang="zh-CN" altLang="en-US" b="1" dirty="0">
                <a:solidFill>
                  <a:schemeClr val="accent1">
                    <a:lumMod val="50000"/>
                  </a:schemeClr>
                </a:solidFill>
                <a:latin typeface="微软雅黑" panose="020B0503020204020204" pitchFamily="34" charset="-122"/>
                <a:ea typeface="微软雅黑" panose="020B0503020204020204" pitchFamily="34" charset="-122"/>
                <a:sym typeface="+mn-ea"/>
              </a:rPr>
              <a:t>为枢纽的全省移动服务体系，全面提升一体化移动服务能力，实现服务事项从“掌上可办”向</a:t>
            </a:r>
            <a:r>
              <a:rPr lang="zh-CN" altLang="en-US" b="1" dirty="0">
                <a:solidFill>
                  <a:srgbClr val="C00000"/>
                </a:solidFill>
                <a:latin typeface="微软雅黑" panose="020B0503020204020204" pitchFamily="34" charset="-122"/>
                <a:ea typeface="微软雅黑" panose="020B0503020204020204" pitchFamily="34" charset="-122"/>
                <a:sym typeface="+mn-ea"/>
              </a:rPr>
              <a:t>“掌上好办”“掌上易办”</a:t>
            </a:r>
            <a:r>
              <a:rPr lang="zh-CN" altLang="en-US" b="1" dirty="0">
                <a:solidFill>
                  <a:schemeClr val="accent1">
                    <a:lumMod val="50000"/>
                  </a:schemeClr>
                </a:solidFill>
                <a:latin typeface="微软雅黑" panose="020B0503020204020204" pitchFamily="34" charset="-122"/>
                <a:ea typeface="微软雅黑" panose="020B0503020204020204" pitchFamily="34" charset="-122"/>
                <a:sym typeface="+mn-ea"/>
              </a:rPr>
              <a:t>转变。</a:t>
            </a:r>
          </a:p>
        </p:txBody>
      </p:sp>
      <p:sp>
        <p:nvSpPr>
          <p:cNvPr id="130" name="文本框 129"/>
          <p:cNvSpPr txBox="1"/>
          <p:nvPr/>
        </p:nvSpPr>
        <p:spPr>
          <a:xfrm>
            <a:off x="11177018" y="1883016"/>
            <a:ext cx="575310" cy="1198880"/>
          </a:xfrm>
          <a:prstGeom prst="rect">
            <a:avLst/>
          </a:prstGeom>
          <a:noFill/>
        </p:spPr>
        <p:txBody>
          <a:bodyPr wrap="none" rtlCol="0">
            <a:spAutoFit/>
          </a:bodyPr>
          <a:lstStyle/>
          <a:p>
            <a:r>
              <a:rPr lang="en-US" altLang="zh-CN" sz="7200" b="1" dirty="0">
                <a:solidFill>
                  <a:srgbClr val="C00000"/>
                </a:solidFill>
              </a:rPr>
              <a:t>”</a:t>
            </a:r>
          </a:p>
        </p:txBody>
      </p:sp>
      <p:sp>
        <p:nvSpPr>
          <p:cNvPr id="134" name="文本框 133"/>
          <p:cNvSpPr txBox="1"/>
          <p:nvPr/>
        </p:nvSpPr>
        <p:spPr>
          <a:xfrm>
            <a:off x="713589" y="3881270"/>
            <a:ext cx="5402387" cy="1895519"/>
          </a:xfrm>
          <a:prstGeom prst="rect">
            <a:avLst/>
          </a:prstGeom>
          <a:noFill/>
        </p:spPr>
        <p:txBody>
          <a:bodyPr wrap="square" rtlCol="0">
            <a:spAutoFit/>
          </a:bodyPr>
          <a:lstStyle/>
          <a:p>
            <a:pPr marL="25400" lvl="1" indent="0" algn="just" fontAlgn="auto">
              <a:lnSpc>
                <a:spcPct val="150000"/>
              </a:lnSpc>
              <a:spcBef>
                <a:spcPts val="600"/>
              </a:spcBef>
              <a:spcAft>
                <a:spcPts val="600"/>
              </a:spcAft>
              <a:buNone/>
            </a:pPr>
            <a:r>
              <a:rPr sz="1600" dirty="0">
                <a:latin typeface="微软雅黑" panose="020B0503020204020204" pitchFamily="34" charset="-122"/>
                <a:ea typeface="微软雅黑" panose="020B0503020204020204" pitchFamily="34" charset="-122"/>
                <a:sym typeface="+mn-ea"/>
              </a:rPr>
              <a:t>融合贯通市州和省直部门已建政务服务移动端，初步建成运行</a:t>
            </a:r>
            <a:r>
              <a:rPr sz="1600" dirty="0">
                <a:solidFill>
                  <a:srgbClr val="FF0000"/>
                </a:solidFill>
                <a:latin typeface="微软雅黑" panose="020B0503020204020204" pitchFamily="34" charset="-122"/>
                <a:ea typeface="微软雅黑" panose="020B0503020204020204" pitchFamily="34" charset="-122"/>
                <a:sym typeface="+mn-ea"/>
              </a:rPr>
              <a:t>“湘易办”公众版和政务版APP，公众版微信小程序和支付宝小程序</a:t>
            </a:r>
            <a:r>
              <a:rPr sz="1600" dirty="0">
                <a:latin typeface="微软雅黑" panose="020B0503020204020204" pitchFamily="34" charset="-122"/>
                <a:ea typeface="微软雅黑" panose="020B0503020204020204" pitchFamily="34" charset="-122"/>
                <a:sym typeface="+mn-ea"/>
              </a:rPr>
              <a:t>等，推进企业群众高频服务事项、机关内部共性应用及特色应用上线运行，实现各级移动政务服务应用标准统一、整体联动、业务协同、特色初显。</a:t>
            </a:r>
          </a:p>
        </p:txBody>
      </p:sp>
      <p:sp>
        <p:nvSpPr>
          <p:cNvPr id="136" name="文本框 135"/>
          <p:cNvSpPr txBox="1"/>
          <p:nvPr/>
        </p:nvSpPr>
        <p:spPr>
          <a:xfrm>
            <a:off x="407197" y="608941"/>
            <a:ext cx="575310" cy="1198880"/>
          </a:xfrm>
          <a:prstGeom prst="rect">
            <a:avLst/>
          </a:prstGeom>
          <a:noFill/>
        </p:spPr>
        <p:txBody>
          <a:bodyPr wrap="none" rtlCol="0">
            <a:spAutoFit/>
          </a:bodyPr>
          <a:lstStyle/>
          <a:p>
            <a:r>
              <a:rPr lang="en-US" altLang="zh-CN" sz="7200" b="1" dirty="0">
                <a:solidFill>
                  <a:srgbClr val="C00000"/>
                </a:solidFill>
              </a:rPr>
              <a:t>“</a:t>
            </a:r>
          </a:p>
        </p:txBody>
      </p:sp>
      <p:sp>
        <p:nvSpPr>
          <p:cNvPr id="139" name="矩形 138"/>
          <p:cNvSpPr/>
          <p:nvPr/>
        </p:nvSpPr>
        <p:spPr>
          <a:xfrm>
            <a:off x="8311494" y="3080894"/>
            <a:ext cx="1864613" cy="461665"/>
          </a:xfrm>
          <a:prstGeom prst="rect">
            <a:avLst/>
          </a:prstGeom>
          <a:noFill/>
        </p:spPr>
        <p:txBody>
          <a:bodyPr wrap="none">
            <a:spAutoFit/>
          </a:bodyPr>
          <a:lstStyle/>
          <a:p>
            <a:pPr algn="l"/>
            <a:r>
              <a:rPr lang="zh-CN" altLang="en-US" sz="2400" b="1" dirty="0">
                <a:solidFill>
                  <a:schemeClr val="accent1">
                    <a:lumMod val="75000"/>
                  </a:schemeClr>
                </a:solidFill>
                <a:latin typeface="微软雅黑" panose="020B0503020204020204" pitchFamily="34" charset="-122"/>
                <a:ea typeface="微软雅黑" panose="020B0503020204020204" pitchFamily="34" charset="-122"/>
                <a:sym typeface="+mn-ea"/>
              </a:rPr>
              <a:t>到</a:t>
            </a:r>
            <a:r>
              <a:rPr lang="en-US" altLang="zh-CN" sz="2400" b="1" dirty="0">
                <a:solidFill>
                  <a:schemeClr val="accent1">
                    <a:lumMod val="75000"/>
                  </a:schemeClr>
                </a:solidFill>
                <a:latin typeface="微软雅黑" panose="020B0503020204020204" pitchFamily="34" charset="-122"/>
                <a:ea typeface="微软雅黑" panose="020B0503020204020204" pitchFamily="34" charset="-122"/>
                <a:sym typeface="+mn-ea"/>
              </a:rPr>
              <a:t>2023</a:t>
            </a:r>
            <a:r>
              <a:rPr lang="zh-CN" altLang="en-US" sz="2400" b="1" dirty="0">
                <a:solidFill>
                  <a:schemeClr val="accent1">
                    <a:lumMod val="75000"/>
                  </a:schemeClr>
                </a:solidFill>
                <a:latin typeface="微软雅黑" panose="020B0503020204020204" pitchFamily="34" charset="-122"/>
                <a:ea typeface="微软雅黑" panose="020B0503020204020204" pitchFamily="34" charset="-122"/>
                <a:sym typeface="+mn-ea"/>
              </a:rPr>
              <a:t>年底</a:t>
            </a:r>
          </a:p>
        </p:txBody>
      </p:sp>
      <p:sp>
        <p:nvSpPr>
          <p:cNvPr id="2" name="文本框 1"/>
          <p:cNvSpPr txBox="1"/>
          <p:nvPr/>
        </p:nvSpPr>
        <p:spPr>
          <a:xfrm>
            <a:off x="6543214" y="3881270"/>
            <a:ext cx="5072301" cy="1938020"/>
          </a:xfrm>
          <a:prstGeom prst="rect">
            <a:avLst/>
          </a:prstGeom>
          <a:noFill/>
        </p:spPr>
        <p:txBody>
          <a:bodyPr wrap="square" rtlCol="0" anchor="t">
            <a:spAutoFit/>
          </a:bodyPr>
          <a:lstStyle/>
          <a:p>
            <a:pPr indent="0" algn="l">
              <a:lnSpc>
                <a:spcPct val="150000"/>
              </a:lnSpc>
              <a:buFont typeface="Arial" panose="020B0604020202020204" pitchFamily="34" charset="0"/>
              <a:buNone/>
            </a:pPr>
            <a:r>
              <a:rPr kumimoji="1" lang="zh-CN" altLang="en-US" sz="1600" dirty="0">
                <a:latin typeface="微软雅黑" panose="020B0503020204020204" pitchFamily="34" charset="-122"/>
                <a:ea typeface="微软雅黑" panose="020B0503020204020204" pitchFamily="34" charset="-122"/>
              </a:rPr>
              <a:t>全面建成以“湘易办”为枢纽的全省移动端服务体系，多渠道综合服务能力显著增强，运营保障机制完善健全，全省一体化移动政务服务水平走在全国前列；“湘易办”上线服务事项超过</a:t>
            </a:r>
            <a:r>
              <a:rPr kumimoji="1" lang="en-US" altLang="zh-CN" sz="1600" b="1" dirty="0">
                <a:solidFill>
                  <a:srgbClr val="FF0000"/>
                </a:solidFill>
                <a:latin typeface="微软雅黑" panose="020B0503020204020204" pitchFamily="34" charset="-122"/>
                <a:ea typeface="微软雅黑" panose="020B0503020204020204" pitchFamily="34" charset="-122"/>
              </a:rPr>
              <a:t>10</a:t>
            </a:r>
            <a:r>
              <a:rPr lang="zh-CN" altLang="en-US" sz="1600" b="1" dirty="0">
                <a:solidFill>
                  <a:srgbClr val="FF0000"/>
                </a:solidFill>
                <a:latin typeface="微软雅黑" panose="020B0503020204020204" pitchFamily="34" charset="-122"/>
                <a:ea typeface="微软雅黑" panose="020B0503020204020204" pitchFamily="34" charset="-122"/>
              </a:rPr>
              <a:t>000</a:t>
            </a:r>
            <a:r>
              <a:rPr kumimoji="1" lang="zh-CN" altLang="en-US" sz="1600" dirty="0">
                <a:latin typeface="微软雅黑" panose="020B0503020204020204" pitchFamily="34" charset="-122"/>
                <a:ea typeface="微软雅黑" panose="020B0503020204020204" pitchFamily="34" charset="-122"/>
              </a:rPr>
              <a:t>项，集成电子证照种类</a:t>
            </a:r>
            <a:r>
              <a:rPr lang="en-US" altLang="zh-CN" sz="1600" b="1" dirty="0">
                <a:solidFill>
                  <a:srgbClr val="FF0000"/>
                </a:solidFill>
                <a:latin typeface="微软雅黑" panose="020B0503020204020204" pitchFamily="34" charset="-122"/>
                <a:ea typeface="微软雅黑" panose="020B0503020204020204" pitchFamily="34" charset="-122"/>
              </a:rPr>
              <a:t>2</a:t>
            </a:r>
            <a:r>
              <a:rPr lang="zh-CN" altLang="en-US" sz="1600" b="1" dirty="0">
                <a:solidFill>
                  <a:srgbClr val="FF0000"/>
                </a:solidFill>
                <a:latin typeface="微软雅黑" panose="020B0503020204020204" pitchFamily="34" charset="-122"/>
                <a:ea typeface="微软雅黑" panose="020B0503020204020204" pitchFamily="34" charset="-122"/>
              </a:rPr>
              <a:t>00</a:t>
            </a:r>
            <a:r>
              <a:rPr kumimoji="1" lang="zh-CN" altLang="en-US" sz="1600" dirty="0">
                <a:latin typeface="微软雅黑" panose="020B0503020204020204" pitchFamily="34" charset="-122"/>
                <a:ea typeface="微软雅黑" panose="020B0503020204020204" pitchFamily="34" charset="-122"/>
              </a:rPr>
              <a:t>项，用户数突破</a:t>
            </a:r>
            <a:r>
              <a:rPr lang="en-US" altLang="zh-CN" sz="1600" b="1" dirty="0">
                <a:solidFill>
                  <a:srgbClr val="FF0000"/>
                </a:solidFill>
                <a:latin typeface="微软雅黑" panose="020B0503020204020204" pitchFamily="34" charset="-122"/>
                <a:ea typeface="微软雅黑" panose="020B0503020204020204" pitchFamily="34" charset="-122"/>
              </a:rPr>
              <a:t>3</a:t>
            </a:r>
            <a:r>
              <a:rPr lang="zh-CN" altLang="en-US" sz="1600" b="1" dirty="0">
                <a:solidFill>
                  <a:srgbClr val="FF0000"/>
                </a:solidFill>
                <a:latin typeface="微软雅黑" panose="020B0503020204020204" pitchFamily="34" charset="-122"/>
                <a:ea typeface="微软雅黑" panose="020B0503020204020204" pitchFamily="34" charset="-122"/>
              </a:rPr>
              <a:t>000</a:t>
            </a:r>
            <a:r>
              <a:rPr kumimoji="1" lang="zh-CN" altLang="en-US" sz="1600" dirty="0">
                <a:latin typeface="微软雅黑" panose="020B0503020204020204" pitchFamily="34" charset="-122"/>
                <a:ea typeface="微软雅黑" panose="020B0503020204020204" pitchFamily="34" charset="-122"/>
              </a:rPr>
              <a:t>万，月均活跃度超过</a:t>
            </a:r>
            <a:r>
              <a:rPr lang="en-US" altLang="zh-CN" sz="1600" b="1" dirty="0">
                <a:solidFill>
                  <a:srgbClr val="FF0000"/>
                </a:solidFill>
                <a:latin typeface="微软雅黑" panose="020B0503020204020204" pitchFamily="34" charset="-122"/>
                <a:ea typeface="微软雅黑" panose="020B0503020204020204" pitchFamily="34" charset="-122"/>
              </a:rPr>
              <a:t>2</a:t>
            </a:r>
            <a:r>
              <a:rPr lang="zh-CN" altLang="en-US" sz="1600" b="1" dirty="0">
                <a:solidFill>
                  <a:srgbClr val="FF0000"/>
                </a:solidFill>
                <a:latin typeface="微软雅黑" panose="020B0503020204020204" pitchFamily="34" charset="-122"/>
                <a:ea typeface="微软雅黑" panose="020B0503020204020204" pitchFamily="34" charset="-122"/>
              </a:rPr>
              <a:t>0</a:t>
            </a:r>
            <a:r>
              <a:rPr kumimoji="1" lang="zh-CN" altLang="en-US" sz="1600" dirty="0">
                <a:latin typeface="微软雅黑" panose="020B0503020204020204" pitchFamily="34" charset="-122"/>
                <a:ea typeface="微软雅黑" panose="020B0503020204020204" pitchFamily="34" charset="-122"/>
              </a:rPr>
              <a:t>%。</a:t>
            </a:r>
          </a:p>
        </p:txBody>
      </p:sp>
      <p:sp>
        <p:nvSpPr>
          <p:cNvPr id="3" name="右箭头 2"/>
          <p:cNvSpPr/>
          <p:nvPr/>
        </p:nvSpPr>
        <p:spPr>
          <a:xfrm>
            <a:off x="292735" y="3496460"/>
            <a:ext cx="11359515" cy="260350"/>
          </a:xfrm>
          <a:prstGeom prst="rightArrow">
            <a:avLst>
              <a:gd name="adj1" fmla="val 50000"/>
              <a:gd name="adj2" fmla="val 93348"/>
            </a:avLst>
          </a:prstGeom>
          <a:gradFill>
            <a:gsLst>
              <a:gs pos="53000">
                <a:schemeClr val="accent2">
                  <a:lumMod val="75000"/>
                  <a:alpha val="73000"/>
                </a:schemeClr>
              </a:gs>
              <a:gs pos="0">
                <a:schemeClr val="accent1">
                  <a:lumMod val="30000"/>
                  <a:lumOff val="70000"/>
                  <a:alpha val="23000"/>
                </a:schemeClr>
              </a:gs>
              <a:gs pos="99000">
                <a:srgbClr val="05559B"/>
              </a:gs>
            </a:gsLst>
            <a:lin ang="0"/>
          </a:gradFill>
          <a:ln>
            <a:noFill/>
          </a:ln>
        </p:spPr>
        <p:style>
          <a:lnRef idx="2">
            <a:schemeClr val="accent2"/>
          </a:lnRef>
          <a:fillRef idx="1">
            <a:schemeClr val="lt1"/>
          </a:fillRef>
          <a:effectRef idx="0">
            <a:schemeClr val="accent2"/>
          </a:effectRef>
          <a:fontRef idx="minor">
            <a:schemeClr val="dk1"/>
          </a:fontRef>
        </p:style>
        <p:txBody>
          <a:bodyPr wrap="square" lIns="90000" tIns="0" rIns="90000" bIns="46800" rtlCol="0">
            <a:noAutofit/>
          </a:bodyPr>
          <a:lstStyle/>
          <a:p>
            <a:pPr>
              <a:lnSpc>
                <a:spcPct val="130000"/>
              </a:lnSpc>
              <a:spcAft>
                <a:spcPts val="1000"/>
              </a:spcAft>
            </a:pPr>
            <a:endParaRPr lang="zh-CN" altLang="en-US" sz="1400" b="1" spc="150" dirty="0">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6325110" y="3756810"/>
            <a:ext cx="0" cy="2141813"/>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3117295" y="3568215"/>
            <a:ext cx="193675" cy="134620"/>
          </a:xfrm>
          <a:prstGeom prst="ellipse">
            <a:avLst/>
          </a:prstGeom>
        </p:spPr>
        <p:style>
          <a:lnRef idx="2">
            <a:schemeClr val="accent2"/>
          </a:lnRef>
          <a:fillRef idx="1">
            <a:schemeClr val="lt1"/>
          </a:fillRef>
          <a:effectRef idx="0">
            <a:schemeClr val="accent2"/>
          </a:effectRef>
          <a:fontRef idx="minor">
            <a:schemeClr val="dk1"/>
          </a:fontRef>
        </p:style>
        <p:txBody>
          <a:bodyPr wrap="square" lIns="90000" tIns="0" rIns="90000" bIns="46800" rtlCol="0">
            <a:noAutofit/>
          </a:bodyPr>
          <a:lstStyle/>
          <a:p>
            <a:pPr>
              <a:lnSpc>
                <a:spcPct val="130000"/>
              </a:lnSpc>
              <a:spcAft>
                <a:spcPts val="1000"/>
              </a:spcAft>
            </a:pPr>
            <a:endParaRPr lang="zh-CN" altLang="en-US" sz="1400" b="1" spc="150" dirty="0">
              <a:latin typeface="微软雅黑" panose="020B0503020204020204" pitchFamily="34" charset="-122"/>
              <a:ea typeface="微软雅黑" panose="020B0503020204020204" pitchFamily="34" charset="-122"/>
            </a:endParaRPr>
          </a:p>
        </p:txBody>
      </p:sp>
      <p:sp>
        <p:nvSpPr>
          <p:cNvPr id="8" name="椭圆 7"/>
          <p:cNvSpPr/>
          <p:nvPr/>
        </p:nvSpPr>
        <p:spPr>
          <a:xfrm>
            <a:off x="8455601" y="3541545"/>
            <a:ext cx="193675" cy="134620"/>
          </a:xfrm>
          <a:prstGeom prst="ellipse">
            <a:avLst/>
          </a:prstGeom>
        </p:spPr>
        <p:style>
          <a:lnRef idx="2">
            <a:schemeClr val="accent2"/>
          </a:lnRef>
          <a:fillRef idx="1">
            <a:schemeClr val="lt1"/>
          </a:fillRef>
          <a:effectRef idx="0">
            <a:schemeClr val="accent2"/>
          </a:effectRef>
          <a:fontRef idx="minor">
            <a:schemeClr val="dk1"/>
          </a:fontRef>
        </p:style>
        <p:txBody>
          <a:bodyPr wrap="square" lIns="90000" tIns="0" rIns="90000" bIns="46800" rtlCol="0">
            <a:noAutofit/>
          </a:bodyPr>
          <a:lstStyle/>
          <a:p>
            <a:pPr>
              <a:lnSpc>
                <a:spcPct val="130000"/>
              </a:lnSpc>
              <a:spcAft>
                <a:spcPts val="1000"/>
              </a:spcAft>
            </a:pPr>
            <a:endParaRPr lang="zh-CN" altLang="en-US" sz="1400" b="1" spc="150" dirty="0">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635"/>
            <a:ext cx="12195810" cy="6858635"/>
          </a:xfrm>
          <a:prstGeom prst="rect">
            <a:avLst/>
          </a:prstGeom>
          <a:gradFill>
            <a:gsLst>
              <a:gs pos="0">
                <a:schemeClr val="accent1">
                  <a:lumMod val="30000"/>
                  <a:lumOff val="70000"/>
                  <a:alpha val="0"/>
                </a:schemeClr>
              </a:gs>
              <a:gs pos="100000">
                <a:schemeClr val="accent1">
                  <a:lumMod val="20000"/>
                  <a:lumOff val="80000"/>
                  <a:alpha val="60000"/>
                </a:schemeClr>
              </a:gs>
            </a:gsLst>
            <a:lin ang="16200000" scaled="0"/>
          </a:gradFill>
          <a:ln>
            <a:noFill/>
          </a:ln>
        </p:spPr>
        <p:style>
          <a:lnRef idx="2">
            <a:schemeClr val="accent2"/>
          </a:lnRef>
          <a:fillRef idx="1">
            <a:schemeClr val="lt1"/>
          </a:fillRef>
          <a:effectRef idx="0">
            <a:schemeClr val="accent2"/>
          </a:effectRef>
          <a:fontRef idx="minor">
            <a:schemeClr val="dk1"/>
          </a:fontRef>
        </p:style>
        <p:txBody>
          <a:bodyPr wrap="square" lIns="90000" tIns="0" rIns="90000" bIns="46800" rtlCol="0">
            <a:noAutofit/>
          </a:bodyPr>
          <a:lstStyle/>
          <a:p>
            <a:pPr>
              <a:lnSpc>
                <a:spcPct val="130000"/>
              </a:lnSpc>
              <a:spcAft>
                <a:spcPts val="1000"/>
              </a:spcAft>
            </a:pPr>
            <a:endParaRPr lang="zh-CN" altLang="en-US" sz="1400" b="1" spc="150" dirty="0">
              <a:latin typeface="微软雅黑" panose="020B0503020204020204" pitchFamily="34" charset="-122"/>
              <a:ea typeface="微软雅黑" panose="020B0503020204020204" pitchFamily="34" charset="-122"/>
            </a:endParaRPr>
          </a:p>
        </p:txBody>
      </p:sp>
      <p:pic>
        <p:nvPicPr>
          <p:cNvPr id="13" name="图片 12" descr="资源 1@2x"/>
          <p:cNvPicPr>
            <a:picLocks noChangeAspect="1"/>
          </p:cNvPicPr>
          <p:nvPr/>
        </p:nvPicPr>
        <p:blipFill>
          <a:blip r:embed="rId3" cstate="screen"/>
          <a:stretch>
            <a:fillRect/>
          </a:stretch>
        </p:blipFill>
        <p:spPr>
          <a:xfrm>
            <a:off x="255270" y="2528570"/>
            <a:ext cx="11685270" cy="4181475"/>
          </a:xfrm>
          <a:prstGeom prst="rect">
            <a:avLst/>
          </a:prstGeom>
        </p:spPr>
      </p:pic>
      <p:sp>
        <p:nvSpPr>
          <p:cNvPr id="9" name="文本框 8"/>
          <p:cNvSpPr txBox="1"/>
          <p:nvPr/>
        </p:nvSpPr>
        <p:spPr>
          <a:xfrm>
            <a:off x="874395" y="1331595"/>
            <a:ext cx="4361180" cy="1322070"/>
          </a:xfrm>
          <a:prstGeom prst="rect">
            <a:avLst/>
          </a:prstGeom>
          <a:noFill/>
        </p:spPr>
        <p:txBody>
          <a:bodyPr wrap="square">
            <a:spAutoFit/>
          </a:bodyPr>
          <a:lstStyle/>
          <a:p>
            <a:pPr algn="l" defTabSz="231140"/>
            <a:r>
              <a:rPr lang="en-US" altLang="zh-CN" sz="8000" b="1" kern="100" dirty="0">
                <a:gradFill>
                  <a:gsLst>
                    <a:gs pos="9000">
                      <a:schemeClr val="accent1">
                        <a:alpha val="0"/>
                      </a:schemeClr>
                    </a:gs>
                    <a:gs pos="100000">
                      <a:schemeClr val="accent1"/>
                    </a:gs>
                  </a:gsLst>
                  <a:lin ang="16200000" scaled="0"/>
                </a:gradFill>
                <a:latin typeface="微软雅黑" panose="020B0503020204020204" pitchFamily="34" charset="-122"/>
                <a:ea typeface="微软雅黑" panose="020B0503020204020204" pitchFamily="34" charset="-122"/>
              </a:rPr>
              <a:t>03</a:t>
            </a:r>
          </a:p>
        </p:txBody>
      </p:sp>
      <p:sp>
        <p:nvSpPr>
          <p:cNvPr id="20" name="文本框 19"/>
          <p:cNvSpPr txBox="1"/>
          <p:nvPr/>
        </p:nvSpPr>
        <p:spPr>
          <a:xfrm>
            <a:off x="874395" y="2454910"/>
            <a:ext cx="4175760" cy="1106805"/>
          </a:xfrm>
          <a:prstGeom prst="rect">
            <a:avLst/>
          </a:prstGeom>
          <a:noFill/>
        </p:spPr>
        <p:txBody>
          <a:bodyPr wrap="square">
            <a:spAutoFit/>
          </a:bodyPr>
          <a:lstStyle/>
          <a:p>
            <a:pPr lvl="0" algn="dist"/>
            <a:r>
              <a:rPr lang="zh-CN" altLang="en-US" sz="6600" b="1" kern="100" dirty="0">
                <a:solidFill>
                  <a:schemeClr val="tx2">
                    <a:lumMod val="50000"/>
                  </a:schemeClr>
                </a:solidFill>
                <a:latin typeface="微软雅黑" panose="020B0503020204020204" pitchFamily="34" charset="-122"/>
                <a:ea typeface="微软雅黑" panose="020B0503020204020204" pitchFamily="34" charset="-122"/>
              </a:rPr>
              <a:t>功能布局</a:t>
            </a:r>
          </a:p>
        </p:txBody>
      </p:sp>
      <p:sp>
        <p:nvSpPr>
          <p:cNvPr id="22" name="文本框 21"/>
          <p:cNvSpPr txBox="1"/>
          <p:nvPr/>
        </p:nvSpPr>
        <p:spPr>
          <a:xfrm>
            <a:off x="901147" y="3709769"/>
            <a:ext cx="5857462" cy="417358"/>
          </a:xfrm>
          <a:prstGeom prst="rect">
            <a:avLst/>
          </a:prstGeom>
          <a:noFill/>
        </p:spPr>
        <p:txBody>
          <a:bodyPr wrap="square">
            <a:spAutoFit/>
          </a:bodyPr>
          <a:lstStyle/>
          <a:p>
            <a:pPr algn="dist" defTabSz="457200" fontAlgn="auto">
              <a:lnSpc>
                <a:spcPct val="130000"/>
              </a:lnSpc>
              <a:defRPr sz="36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sz="1800" dirty="0">
                <a:solidFill>
                  <a:schemeClr val="tx2">
                    <a:lumMod val="75000"/>
                  </a:schemeClr>
                </a:solidFill>
                <a:latin typeface="微软雅黑 Light" panose="020B0502040204020203" pitchFamily="34" charset="-122"/>
                <a:ea typeface="微软雅黑 Light" panose="020B0502040204020203" pitchFamily="34" charset="-122"/>
                <a:sym typeface="微软雅黑" panose="020B0503020204020204" pitchFamily="34" charset="-122"/>
              </a:rPr>
              <a:t>湖南省“湘易办”超级移动端</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4928870"/>
            <a:ext cx="12192000" cy="1924050"/>
          </a:xfrm>
          <a:prstGeom prst="rect">
            <a:avLst/>
          </a:prstGeom>
          <a:gradFill>
            <a:gsLst>
              <a:gs pos="21000">
                <a:schemeClr val="accent1">
                  <a:lumMod val="30000"/>
                  <a:lumOff val="70000"/>
                </a:schemeClr>
              </a:gs>
              <a:gs pos="99000">
                <a:schemeClr val="accent1">
                  <a:lumMod val="60000"/>
                  <a:lumOff val="4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 name="标题 1"/>
          <p:cNvSpPr>
            <a:spLocks noGrp="1"/>
          </p:cNvSpPr>
          <p:nvPr>
            <p:ph type="title"/>
          </p:nvPr>
        </p:nvSpPr>
        <p:spPr/>
        <p:txBody>
          <a:bodyPr/>
          <a:lstStyle/>
          <a:p>
            <a:pPr algn="l">
              <a:buClrTx/>
              <a:buSzTx/>
              <a:buFontTx/>
            </a:pPr>
            <a:r>
              <a:rPr lang="en-US" altLang="zh-CN" sz="2400" dirty="0">
                <a:latin typeface="+mj-ea"/>
                <a:sym typeface="+mn-ea"/>
              </a:rPr>
              <a:t>“</a:t>
            </a:r>
            <a:r>
              <a:rPr lang="zh-CN" altLang="en-US" sz="2400" dirty="0">
                <a:latin typeface="+mj-ea"/>
                <a:sym typeface="+mn-ea"/>
              </a:rPr>
              <a:t>湘易办</a:t>
            </a:r>
            <a:r>
              <a:rPr lang="en-US" altLang="zh-CN" sz="2400" dirty="0">
                <a:latin typeface="+mj-ea"/>
                <a:sym typeface="+mn-ea"/>
              </a:rPr>
              <a:t>”</a:t>
            </a:r>
            <a:r>
              <a:rPr lang="zh-CN" altLang="en-US" sz="2400" dirty="0">
                <a:latin typeface="+mj-ea"/>
                <a:sym typeface="+mn-ea"/>
              </a:rPr>
              <a:t>超级移动端</a:t>
            </a:r>
          </a:p>
        </p:txBody>
      </p:sp>
      <p:sp>
        <p:nvSpPr>
          <p:cNvPr id="48" name="文本框 47"/>
          <p:cNvSpPr txBox="1"/>
          <p:nvPr/>
        </p:nvSpPr>
        <p:spPr>
          <a:xfrm>
            <a:off x="400585" y="5651512"/>
            <a:ext cx="10975975" cy="953135"/>
          </a:xfrm>
          <a:prstGeom prst="rect">
            <a:avLst/>
          </a:prstGeom>
          <a:noFill/>
        </p:spPr>
        <p:txBody>
          <a:bodyPr wrap="square" rtlCol="0" anchor="t">
            <a:spAutoFit/>
          </a:bodyPr>
          <a:lstStyle/>
          <a:p>
            <a:pPr marL="0" marR="0" lvl="0" indent="0" algn="ctr" defTabSz="913765" rtl="0" eaLnBrk="1" fontAlgn="auto" latinLnBrk="0" hangingPunct="1">
              <a:lnSpc>
                <a:spcPct val="14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4276AA">
                    <a:lumMod val="5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打造一个品牌、强化顶层规划、注重分层衔接</a:t>
            </a:r>
            <a:endParaRPr kumimoji="0" lang="zh-CN" altLang="en-US" sz="1000" b="1" i="0" u="none" strike="noStrike" kern="1200" cap="none" spc="0" normalizeH="0" baseline="0" noProof="0" dirty="0">
              <a:ln>
                <a:noFill/>
              </a:ln>
              <a:solidFill>
                <a:srgbClr val="4276AA">
                  <a:lumMod val="5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ctr" defTabSz="913765" rtl="0" eaLnBrk="1" fontAlgn="auto" latinLnBrk="0" hangingPunct="1">
              <a:lnSpc>
                <a:spcPct val="14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4276AA">
                    <a:lumMod val="5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基于统一认证和数据融通，前端</a:t>
            </a:r>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互相唤醒、协同联动</a:t>
            </a:r>
            <a:r>
              <a:rPr kumimoji="0" lang="zh-CN" altLang="en-US" sz="2000" b="1" i="0" u="none" strike="noStrike" kern="1200" cap="none" spc="0" normalizeH="0" baseline="0" noProof="0" dirty="0">
                <a:ln>
                  <a:noFill/>
                </a:ln>
                <a:solidFill>
                  <a:srgbClr val="4276AA">
                    <a:lumMod val="50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，后台</a:t>
            </a:r>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互联互通、互为支撑</a:t>
            </a:r>
          </a:p>
        </p:txBody>
      </p:sp>
      <p:sp>
        <p:nvSpPr>
          <p:cNvPr id="5" name="圆角矩形 3"/>
          <p:cNvSpPr/>
          <p:nvPr/>
        </p:nvSpPr>
        <p:spPr>
          <a:xfrm>
            <a:off x="618898" y="1206708"/>
            <a:ext cx="4417695" cy="2158584"/>
          </a:xfrm>
          <a:prstGeom prst="roundRect">
            <a:avLst>
              <a:gd name="adj" fmla="val 2780"/>
            </a:avLst>
          </a:prstGeom>
          <a:solidFill>
            <a:schemeClr val="bg1"/>
          </a:solidFill>
          <a:ln w="73025">
            <a:gradFill flip="none" rotWithShape="1">
              <a:gsLst>
                <a:gs pos="0">
                  <a:srgbClr val="9DE7FA"/>
                </a:gs>
                <a:gs pos="100000">
                  <a:srgbClr val="A3D3FF"/>
                </a:gs>
              </a:gsLst>
              <a:lin ang="5400000" scaled="1"/>
              <a:tileRect/>
            </a:grad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000000">
                  <a:lumMod val="75000"/>
                  <a:lumOff val="25000"/>
                </a:srgbClr>
              </a:solidFill>
              <a:effectLst/>
              <a:uLnTx/>
              <a:uFillTx/>
              <a:latin typeface="Arial" panose="020B0604020202020204"/>
              <a:ea typeface="微软雅黑" panose="020B0503020204020204" pitchFamily="34" charset="-122"/>
              <a:cs typeface="+mn-cs"/>
            </a:endParaRPr>
          </a:p>
        </p:txBody>
      </p:sp>
      <p:pic>
        <p:nvPicPr>
          <p:cNvPr id="10" name="图片 9"/>
          <p:cNvPicPr>
            <a:picLocks noChangeAspect="1"/>
          </p:cNvPicPr>
          <p:nvPr/>
        </p:nvPicPr>
        <p:blipFill>
          <a:blip r:embed="rId3" cstate="screen"/>
          <a:stretch>
            <a:fillRect/>
          </a:stretch>
        </p:blipFill>
        <p:spPr>
          <a:xfrm>
            <a:off x="830580" y="3751385"/>
            <a:ext cx="3986530" cy="685800"/>
          </a:xfrm>
          <a:prstGeom prst="rect">
            <a:avLst/>
          </a:prstGeom>
        </p:spPr>
      </p:pic>
      <p:pic>
        <p:nvPicPr>
          <p:cNvPr id="3" name="图片 2"/>
          <p:cNvPicPr>
            <a:picLocks noChangeAspect="1"/>
          </p:cNvPicPr>
          <p:nvPr/>
        </p:nvPicPr>
        <p:blipFill>
          <a:blip r:embed="rId4" cstate="screen"/>
          <a:srcRect/>
          <a:stretch>
            <a:fillRect/>
          </a:stretch>
        </p:blipFill>
        <p:spPr>
          <a:xfrm>
            <a:off x="6189980" y="745490"/>
            <a:ext cx="2216150" cy="4673600"/>
          </a:xfrm>
          <a:prstGeom prst="roundRect">
            <a:avLst>
              <a:gd name="adj" fmla="val 9197"/>
            </a:avLst>
          </a:prstGeom>
        </p:spPr>
      </p:pic>
      <p:sp>
        <p:nvSpPr>
          <p:cNvPr id="4" name="梯形 3"/>
          <p:cNvSpPr/>
          <p:nvPr/>
        </p:nvSpPr>
        <p:spPr>
          <a:xfrm rot="16200000">
            <a:off x="5073650" y="3787140"/>
            <a:ext cx="1773555" cy="506730"/>
          </a:xfrm>
          <a:prstGeom prst="trapezoid">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endParaRPr>
          </a:p>
        </p:txBody>
      </p:sp>
      <p:sp>
        <p:nvSpPr>
          <p:cNvPr id="8" name="文本框 7"/>
          <p:cNvSpPr txBox="1"/>
          <p:nvPr/>
        </p:nvSpPr>
        <p:spPr>
          <a:xfrm>
            <a:off x="5672455" y="3423920"/>
            <a:ext cx="575945" cy="1106805"/>
          </a:xfrm>
          <a:prstGeom prst="rect">
            <a:avLst/>
          </a:prstGeom>
          <a:noFill/>
        </p:spPr>
        <p:txBody>
          <a:bodyPr wrap="square" rtlCol="0">
            <a:sp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公众版</a:t>
            </a:r>
          </a:p>
        </p:txBody>
      </p:sp>
      <p:sp>
        <p:nvSpPr>
          <p:cNvPr id="9" name="梯形 8"/>
          <p:cNvSpPr/>
          <p:nvPr/>
        </p:nvSpPr>
        <p:spPr>
          <a:xfrm rot="16200000">
            <a:off x="8008620" y="3787140"/>
            <a:ext cx="1773555" cy="506730"/>
          </a:xfrm>
          <a:prstGeom prst="trapezoid">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endParaRPr>
          </a:p>
        </p:txBody>
      </p:sp>
      <p:sp>
        <p:nvSpPr>
          <p:cNvPr id="12" name="文本框 11"/>
          <p:cNvSpPr txBox="1"/>
          <p:nvPr/>
        </p:nvSpPr>
        <p:spPr>
          <a:xfrm>
            <a:off x="8607425" y="3423920"/>
            <a:ext cx="575945" cy="1106805"/>
          </a:xfrm>
          <a:prstGeom prst="rect">
            <a:avLst/>
          </a:prstGeom>
          <a:noFill/>
        </p:spPr>
        <p:txBody>
          <a:bodyPr wrap="square" rtlCol="0">
            <a:sp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政务版</a:t>
            </a:r>
          </a:p>
        </p:txBody>
      </p:sp>
      <p:pic>
        <p:nvPicPr>
          <p:cNvPr id="13" name="图片 12"/>
          <p:cNvPicPr>
            <a:picLocks noChangeAspect="1"/>
          </p:cNvPicPr>
          <p:nvPr/>
        </p:nvPicPr>
        <p:blipFill rotWithShape="1">
          <a:blip r:embed="rId5" cstate="screen"/>
          <a:srcRect/>
          <a:stretch>
            <a:fillRect/>
          </a:stretch>
        </p:blipFill>
        <p:spPr>
          <a:xfrm>
            <a:off x="6189752" y="5077901"/>
            <a:ext cx="2210398" cy="330201"/>
          </a:xfrm>
          <a:prstGeom prst="roundRect">
            <a:avLst>
              <a:gd name="adj" fmla="val 37761"/>
            </a:avLst>
          </a:prstGeom>
        </p:spPr>
      </p:pic>
      <p:pic>
        <p:nvPicPr>
          <p:cNvPr id="105" name="Picture 2"/>
          <p:cNvPicPr>
            <a:picLocks noChangeAspect="1" noChangeArrowheads="1"/>
          </p:cNvPicPr>
          <p:nvPr/>
        </p:nvPicPr>
        <p:blipFill rotWithShape="1">
          <a:blip r:embed="rId6" cstate="screen"/>
          <a:srcRect/>
          <a:stretch>
            <a:fillRect/>
          </a:stretch>
        </p:blipFill>
        <p:spPr bwMode="auto">
          <a:xfrm>
            <a:off x="9149080" y="749935"/>
            <a:ext cx="2210435" cy="4720590"/>
          </a:xfrm>
          <a:prstGeom prst="roundRect">
            <a:avLst>
              <a:gd name="adj" fmla="val 1065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图片 13" descr="首页_公众版"/>
          <p:cNvPicPr>
            <a:picLocks noChangeAspect="1"/>
          </p:cNvPicPr>
          <p:nvPr/>
        </p:nvPicPr>
        <p:blipFill>
          <a:blip r:embed="rId7" cstate="screen"/>
          <a:srcRect/>
          <a:stretch>
            <a:fillRect/>
          </a:stretch>
        </p:blipFill>
        <p:spPr>
          <a:xfrm>
            <a:off x="6189980" y="745490"/>
            <a:ext cx="2211070" cy="4507865"/>
          </a:xfrm>
          <a:prstGeom prst="roundRect">
            <a:avLst>
              <a:gd name="adj" fmla="val 8902"/>
            </a:avLst>
          </a:prstGeom>
          <a:effectLst>
            <a:softEdge rad="25400"/>
          </a:effectLst>
        </p:spPr>
      </p:pic>
      <p:pic>
        <p:nvPicPr>
          <p:cNvPr id="15" name="图片 14" descr="首页_公众版"/>
          <p:cNvPicPr>
            <a:picLocks noChangeAspect="1"/>
          </p:cNvPicPr>
          <p:nvPr/>
        </p:nvPicPr>
        <p:blipFill>
          <a:blip r:embed="rId8" cstate="screen"/>
          <a:srcRect/>
          <a:stretch>
            <a:fillRect/>
          </a:stretch>
        </p:blipFill>
        <p:spPr>
          <a:xfrm>
            <a:off x="6189980" y="5070475"/>
            <a:ext cx="2211070" cy="361950"/>
          </a:xfrm>
          <a:prstGeom prst="roundRect">
            <a:avLst>
              <a:gd name="adj" fmla="val 32631"/>
            </a:avLst>
          </a:prstGeom>
        </p:spPr>
      </p:pic>
      <p:pic>
        <p:nvPicPr>
          <p:cNvPr id="16" name="图片 15"/>
          <p:cNvPicPr>
            <a:picLocks noChangeAspect="1"/>
          </p:cNvPicPr>
          <p:nvPr/>
        </p:nvPicPr>
        <p:blipFill>
          <a:blip r:embed="rId9"/>
          <a:stretch>
            <a:fillRect/>
          </a:stretch>
        </p:blipFill>
        <p:spPr>
          <a:xfrm>
            <a:off x="845569" y="1566483"/>
            <a:ext cx="3975335" cy="13698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14964"/>
                <a:lumOff val="85036"/>
              </a:schemeClr>
            </a:gs>
          </a:gsLst>
          <a:lin ang="0" scaled="0"/>
          <a:tileRect/>
        </a:gradFill>
        <a:effectLst/>
      </p:bgPr>
    </p:bg>
    <p:spTree>
      <p:nvGrpSpPr>
        <p:cNvPr id="1" name=""/>
        <p:cNvGrpSpPr/>
        <p:nvPr/>
      </p:nvGrpSpPr>
      <p:grpSpPr>
        <a:xfrm>
          <a:off x="0" y="0"/>
          <a:ext cx="0" cy="0"/>
          <a:chOff x="0" y="0"/>
          <a:chExt cx="0" cy="0"/>
        </a:xfrm>
      </p:grpSpPr>
      <p:grpSp>
        <p:nvGrpSpPr>
          <p:cNvPr id="13" name="组合 12"/>
          <p:cNvGrpSpPr/>
          <p:nvPr/>
        </p:nvGrpSpPr>
        <p:grpSpPr>
          <a:xfrm>
            <a:off x="4887595" y="838835"/>
            <a:ext cx="2374900" cy="5455285"/>
            <a:chOff x="7697" y="1321"/>
            <a:chExt cx="3740" cy="8591"/>
          </a:xfrm>
        </p:grpSpPr>
        <p:grpSp>
          <p:nvGrpSpPr>
            <p:cNvPr id="39" name="组合 38"/>
            <p:cNvGrpSpPr/>
            <p:nvPr/>
          </p:nvGrpSpPr>
          <p:grpSpPr>
            <a:xfrm>
              <a:off x="7882" y="9301"/>
              <a:ext cx="3340" cy="611"/>
              <a:chOff x="1858202" y="1905001"/>
              <a:chExt cx="2243898" cy="447688"/>
            </a:xfrm>
          </p:grpSpPr>
          <p:sp>
            <p:nvSpPr>
              <p:cNvPr id="40" name="Rectangle 9"/>
              <p:cNvSpPr/>
              <p:nvPr/>
            </p:nvSpPr>
            <p:spPr>
              <a:xfrm>
                <a:off x="1911410" y="1905001"/>
                <a:ext cx="2190690" cy="447688"/>
              </a:xfrm>
              <a:custGeom>
                <a:avLst/>
                <a:gdLst>
                  <a:gd name="connsiteX0" fmla="*/ 72000 w 1082675"/>
                  <a:gd name="connsiteY0" fmla="*/ 0 h 1602439"/>
                  <a:gd name="connsiteX1" fmla="*/ 1010675 w 1082675"/>
                  <a:gd name="connsiteY1" fmla="*/ 0 h 1602439"/>
                  <a:gd name="connsiteX2" fmla="*/ 1082675 w 1082675"/>
                  <a:gd name="connsiteY2" fmla="*/ 72000 h 1602439"/>
                  <a:gd name="connsiteX3" fmla="*/ 1082675 w 1082675"/>
                  <a:gd name="connsiteY3" fmla="*/ 1530439 h 1602439"/>
                  <a:gd name="connsiteX4" fmla="*/ 1010675 w 1082675"/>
                  <a:gd name="connsiteY4" fmla="*/ 1602439 h 1602439"/>
                  <a:gd name="connsiteX5" fmla="*/ 72000 w 1082675"/>
                  <a:gd name="connsiteY5" fmla="*/ 1602439 h 1602439"/>
                  <a:gd name="connsiteX6" fmla="*/ 0 w 1082675"/>
                  <a:gd name="connsiteY6" fmla="*/ 1530439 h 1602439"/>
                  <a:gd name="connsiteX7" fmla="*/ 0 w 1082675"/>
                  <a:gd name="connsiteY7" fmla="*/ 72000 h 1602439"/>
                  <a:gd name="connsiteX8" fmla="*/ 72000 w 1082675"/>
                  <a:gd name="connsiteY8" fmla="*/ 0 h 160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675" h="1602439">
                    <a:moveTo>
                      <a:pt x="72000" y="0"/>
                    </a:moveTo>
                    <a:lnTo>
                      <a:pt x="1010675" y="0"/>
                    </a:lnTo>
                    <a:cubicBezTo>
                      <a:pt x="1050419" y="0"/>
                      <a:pt x="1082675" y="32256"/>
                      <a:pt x="1082675" y="72000"/>
                    </a:cubicBezTo>
                    <a:lnTo>
                      <a:pt x="1082675" y="1530439"/>
                    </a:lnTo>
                    <a:cubicBezTo>
                      <a:pt x="1082675" y="1570183"/>
                      <a:pt x="1050419" y="1602439"/>
                      <a:pt x="1010675" y="1602439"/>
                    </a:cubicBezTo>
                    <a:lnTo>
                      <a:pt x="72000" y="1602439"/>
                    </a:lnTo>
                    <a:cubicBezTo>
                      <a:pt x="32256" y="1602439"/>
                      <a:pt x="0" y="1570183"/>
                      <a:pt x="0" y="1530439"/>
                    </a:cubicBezTo>
                    <a:lnTo>
                      <a:pt x="0" y="72000"/>
                    </a:lnTo>
                    <a:cubicBezTo>
                      <a:pt x="0" y="32256"/>
                      <a:pt x="32256" y="0"/>
                      <a:pt x="72000" y="0"/>
                    </a:cubicBezTo>
                  </a:path>
                </a:pathLst>
              </a:custGeom>
              <a:gradFill flip="none" rotWithShape="1">
                <a:gsLst>
                  <a:gs pos="0">
                    <a:srgbClr val="007BD3"/>
                  </a:gs>
                  <a:gs pos="100000">
                    <a:srgbClr val="00B0F0"/>
                  </a:gs>
                </a:gsLst>
                <a:lin ang="13500000" scaled="0"/>
              </a:gradFill>
              <a:ln>
                <a:gradFill flip="none" rotWithShape="1">
                  <a:gsLst>
                    <a:gs pos="45500">
                      <a:schemeClr val="accent4">
                        <a:lumMod val="60000"/>
                        <a:lumOff val="40000"/>
                      </a:schemeClr>
                    </a:gs>
                    <a:gs pos="0">
                      <a:schemeClr val="accent4">
                        <a:lumMod val="60000"/>
                        <a:lumOff val="40000"/>
                      </a:schemeClr>
                    </a:gs>
                    <a:gs pos="100000">
                      <a:schemeClr val="bg1"/>
                    </a:gs>
                  </a:gsLst>
                  <a:lin ang="0" scaled="1"/>
                  <a:tileRect/>
                </a:gradFill>
              </a:ln>
              <a:effectLst>
                <a:outerShdw blurRad="254000" dist="139700" dir="2700000" sx="94000" sy="94000" algn="tl" rotWithShape="0">
                  <a:srgbClr val="005FB8">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1" name="文本框 40"/>
              <p:cNvSpPr txBox="1"/>
              <p:nvPr/>
            </p:nvSpPr>
            <p:spPr>
              <a:xfrm>
                <a:off x="1858202" y="1969966"/>
                <a:ext cx="2190690" cy="353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Times New Roman" panose="02020603050405020304" pitchFamily="18" charset="0"/>
                  </a:rPr>
                  <a:t>“主菜单”案例</a:t>
                </a:r>
              </a:p>
            </p:txBody>
          </p:sp>
        </p:grpSp>
        <p:sp>
          <p:nvSpPr>
            <p:cNvPr id="10" name="菱形 9"/>
            <p:cNvSpPr/>
            <p:nvPr/>
          </p:nvSpPr>
          <p:spPr>
            <a:xfrm>
              <a:off x="7697" y="1321"/>
              <a:ext cx="566" cy="575"/>
            </a:xfrm>
            <a:prstGeom prst="diamond">
              <a:avLst/>
            </a:prstGeom>
            <a:solidFill>
              <a:srgbClr val="F1F5F9"/>
            </a:solidFill>
            <a:ln>
              <a:noFill/>
            </a:ln>
          </p:spPr>
          <p:style>
            <a:lnRef idx="2">
              <a:schemeClr val="accent2"/>
            </a:lnRef>
            <a:fillRef idx="1">
              <a:schemeClr val="lt1"/>
            </a:fillRef>
            <a:effectRef idx="0">
              <a:schemeClr val="accent2"/>
            </a:effectRef>
            <a:fontRef idx="minor">
              <a:schemeClr val="dk1"/>
            </a:fontRef>
          </p:style>
          <p:txBody>
            <a:bodyPr wrap="square" lIns="90000" tIns="0" rIns="90000" bIns="46800" rtlCol="0">
              <a:noAutofit/>
            </a:bodyPr>
            <a:lstStyle/>
            <a:p>
              <a:pPr marL="0" marR="0" lvl="0" indent="0" algn="l" defTabSz="913765" rtl="0" eaLnBrk="1" fontAlgn="auto" latinLnBrk="0" hangingPunct="1">
                <a:lnSpc>
                  <a:spcPct val="130000"/>
                </a:lnSpc>
                <a:spcBef>
                  <a:spcPts val="0"/>
                </a:spcBef>
                <a:spcAft>
                  <a:spcPts val="1000"/>
                </a:spcAft>
                <a:buClrTx/>
                <a:buSzTx/>
                <a:buFontTx/>
                <a:buNone/>
                <a:defRPr/>
              </a:pPr>
              <a:endParaRPr kumimoji="0" lang="zh-CN" altLang="en-US" sz="1400" b="1"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1" name="菱形 10"/>
            <p:cNvSpPr/>
            <p:nvPr/>
          </p:nvSpPr>
          <p:spPr>
            <a:xfrm>
              <a:off x="10871" y="1321"/>
              <a:ext cx="566" cy="575"/>
            </a:xfrm>
            <a:prstGeom prst="diamond">
              <a:avLst/>
            </a:prstGeom>
            <a:solidFill>
              <a:srgbClr val="F1F5F9"/>
            </a:solidFill>
            <a:ln>
              <a:noFill/>
            </a:ln>
          </p:spPr>
          <p:style>
            <a:lnRef idx="2">
              <a:schemeClr val="accent2"/>
            </a:lnRef>
            <a:fillRef idx="1">
              <a:schemeClr val="lt1"/>
            </a:fillRef>
            <a:effectRef idx="0">
              <a:schemeClr val="accent2"/>
            </a:effectRef>
            <a:fontRef idx="minor">
              <a:schemeClr val="dk1"/>
            </a:fontRef>
          </p:style>
          <p:txBody>
            <a:bodyPr wrap="square" lIns="90000" tIns="0" rIns="90000" bIns="46800" rtlCol="0">
              <a:noAutofit/>
            </a:bodyPr>
            <a:lstStyle/>
            <a:p>
              <a:pPr marL="0" marR="0" lvl="0" indent="0" algn="l" defTabSz="913765" rtl="0" eaLnBrk="1" fontAlgn="auto" latinLnBrk="0" hangingPunct="1">
                <a:lnSpc>
                  <a:spcPct val="130000"/>
                </a:lnSpc>
                <a:spcBef>
                  <a:spcPts val="0"/>
                </a:spcBef>
                <a:spcAft>
                  <a:spcPts val="1000"/>
                </a:spcAft>
                <a:buClrTx/>
                <a:buSzTx/>
                <a:buFontTx/>
                <a:buNone/>
                <a:defRPr/>
              </a:pPr>
              <a:endParaRPr kumimoji="0" lang="zh-CN" altLang="en-US" sz="1400" b="1" i="0" u="none" strike="noStrike" kern="1200" cap="none" spc="15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sp>
        <p:nvSpPr>
          <p:cNvPr id="2" name="标题 1"/>
          <p:cNvSpPr>
            <a:spLocks noGrp="1"/>
          </p:cNvSpPr>
          <p:nvPr>
            <p:ph type="title"/>
          </p:nvPr>
        </p:nvSpPr>
        <p:spPr>
          <a:xfrm>
            <a:off x="437863" y="194374"/>
            <a:ext cx="10515600" cy="358082"/>
          </a:xfrm>
        </p:spPr>
        <p:txBody>
          <a:bodyPr/>
          <a:lstStyle/>
          <a:p>
            <a:pPr algn="l">
              <a:buClrTx/>
              <a:buSzTx/>
              <a:buFontTx/>
            </a:pPr>
            <a:r>
              <a:rPr lang="en-US" altLang="zh-CN" sz="2400" dirty="0">
                <a:latin typeface="+mj-ea"/>
                <a:sym typeface="+mn-ea"/>
              </a:rPr>
              <a:t>“</a:t>
            </a:r>
            <a:r>
              <a:rPr lang="zh-CN" altLang="en-US" sz="2400" dirty="0">
                <a:latin typeface="+mj-ea"/>
                <a:sym typeface="+mn-ea"/>
              </a:rPr>
              <a:t>湘易办</a:t>
            </a:r>
            <a:r>
              <a:rPr lang="en-US" altLang="zh-CN" sz="2400" dirty="0">
                <a:latin typeface="+mj-ea"/>
                <a:sym typeface="+mn-ea"/>
              </a:rPr>
              <a:t>”</a:t>
            </a:r>
            <a:r>
              <a:rPr lang="zh-CN" altLang="en-US" sz="2400" dirty="0">
                <a:latin typeface="+mj-ea"/>
                <a:sym typeface="+mn-ea"/>
              </a:rPr>
              <a:t>公众版</a:t>
            </a:r>
            <a:r>
              <a:rPr lang="en-US" altLang="zh-CN" sz="2400" dirty="0">
                <a:latin typeface="+mj-ea"/>
                <a:sym typeface="+mn-ea"/>
              </a:rPr>
              <a:t> —— </a:t>
            </a:r>
            <a:r>
              <a:rPr lang="zh-CN" altLang="en-US" sz="2400" dirty="0">
                <a:latin typeface="+mj-ea"/>
                <a:sym typeface="+mn-ea"/>
              </a:rPr>
              <a:t>页面布局</a:t>
            </a:r>
          </a:p>
        </p:txBody>
      </p:sp>
      <p:sp>
        <p:nvSpPr>
          <p:cNvPr id="115" name="平行四边形 114"/>
          <p:cNvSpPr/>
          <p:nvPr/>
        </p:nvSpPr>
        <p:spPr>
          <a:xfrm flipH="1">
            <a:off x="653852" y="1325148"/>
            <a:ext cx="3750913" cy="467116"/>
          </a:xfrm>
          <a:prstGeom prst="parallelogram">
            <a:avLst/>
          </a:prstGeom>
          <a:gradFill>
            <a:gsLst>
              <a:gs pos="76000">
                <a:srgbClr val="0069BD"/>
              </a:gs>
              <a:gs pos="43000">
                <a:srgbClr val="02A0EC">
                  <a:alpha val="0"/>
                </a:srgb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46" name="PA-剪去对角的矩形 12"/>
          <p:cNvSpPr/>
          <p:nvPr>
            <p:custDataLst>
              <p:tags r:id="rId1"/>
            </p:custDataLst>
          </p:nvPr>
        </p:nvSpPr>
        <p:spPr>
          <a:xfrm>
            <a:off x="453390" y="2104390"/>
            <a:ext cx="1390015" cy="467995"/>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54" name="文本框 53"/>
          <p:cNvSpPr txBox="1"/>
          <p:nvPr/>
        </p:nvSpPr>
        <p:spPr>
          <a:xfrm>
            <a:off x="633730" y="2181860"/>
            <a:ext cx="1139825" cy="33718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4276AA">
                    <a:lumMod val="75000"/>
                  </a:srgbClr>
                </a:solidFill>
                <a:effectLst/>
                <a:uLnTx/>
                <a:uFillTx/>
                <a:latin typeface="微软雅黑" panose="020B0503020204020204" pitchFamily="34" charset="-122"/>
                <a:ea typeface="微软雅黑" panose="020B0503020204020204" pitchFamily="34" charset="-122"/>
                <a:cs typeface="+mn-cs"/>
              </a:rPr>
              <a:t>基础功能</a:t>
            </a:r>
          </a:p>
        </p:txBody>
      </p:sp>
      <p:sp>
        <p:nvSpPr>
          <p:cNvPr id="100" name="PA-剪去对角的矩形 12"/>
          <p:cNvSpPr/>
          <p:nvPr>
            <p:custDataLst>
              <p:tags r:id="rId2"/>
            </p:custDataLst>
          </p:nvPr>
        </p:nvSpPr>
        <p:spPr>
          <a:xfrm>
            <a:off x="1995805" y="2104390"/>
            <a:ext cx="1318895" cy="467995"/>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101" name="文本框 100"/>
          <p:cNvSpPr txBox="1"/>
          <p:nvPr/>
        </p:nvSpPr>
        <p:spPr>
          <a:xfrm>
            <a:off x="2141855" y="2181860"/>
            <a:ext cx="1097915" cy="33718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4276AA">
                    <a:lumMod val="75000"/>
                  </a:srgbClr>
                </a:solidFill>
                <a:effectLst/>
                <a:uLnTx/>
                <a:uFillTx/>
                <a:latin typeface="微软雅黑" panose="020B0503020204020204" pitchFamily="34" charset="-122"/>
                <a:ea typeface="微软雅黑" panose="020B0503020204020204" pitchFamily="34" charset="-122"/>
                <a:cs typeface="+mn-cs"/>
              </a:rPr>
              <a:t>热门服务</a:t>
            </a:r>
          </a:p>
        </p:txBody>
      </p:sp>
      <p:sp>
        <p:nvSpPr>
          <p:cNvPr id="103" name="PA-剪去对角的矩形 12"/>
          <p:cNvSpPr/>
          <p:nvPr>
            <p:custDataLst>
              <p:tags r:id="rId3"/>
            </p:custDataLst>
          </p:nvPr>
        </p:nvSpPr>
        <p:spPr>
          <a:xfrm>
            <a:off x="3470910" y="2104390"/>
            <a:ext cx="1331595" cy="467995"/>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104" name="文本框 103"/>
          <p:cNvSpPr txBox="1"/>
          <p:nvPr/>
        </p:nvSpPr>
        <p:spPr>
          <a:xfrm>
            <a:off x="3592195" y="2181860"/>
            <a:ext cx="1210310" cy="33718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4276AA">
                    <a:lumMod val="75000"/>
                  </a:srgbClr>
                </a:solidFill>
                <a:effectLst/>
                <a:uLnTx/>
                <a:uFillTx/>
                <a:latin typeface="微软雅黑" panose="020B0503020204020204" pitchFamily="34" charset="-122"/>
                <a:ea typeface="微软雅黑" panose="020B0503020204020204" pitchFamily="34" charset="-122"/>
                <a:cs typeface="+mn-cs"/>
              </a:rPr>
              <a:t>高频主题</a:t>
            </a:r>
          </a:p>
        </p:txBody>
      </p:sp>
      <p:sp>
        <p:nvSpPr>
          <p:cNvPr id="106" name="PA-剪去对角的矩形 12"/>
          <p:cNvSpPr/>
          <p:nvPr>
            <p:custDataLst>
              <p:tags r:id="rId4"/>
            </p:custDataLst>
          </p:nvPr>
        </p:nvSpPr>
        <p:spPr>
          <a:xfrm>
            <a:off x="1996440" y="2758440"/>
            <a:ext cx="1317625" cy="467995"/>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107" name="文本框 106"/>
          <p:cNvSpPr txBox="1"/>
          <p:nvPr/>
        </p:nvSpPr>
        <p:spPr>
          <a:xfrm>
            <a:off x="2082165" y="2839085"/>
            <a:ext cx="1164590" cy="33718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4276AA">
                    <a:lumMod val="75000"/>
                  </a:srgbClr>
                </a:solidFill>
                <a:effectLst/>
                <a:uLnTx/>
                <a:uFillTx/>
                <a:latin typeface="微软雅黑" panose="020B0503020204020204" pitchFamily="34" charset="-122"/>
                <a:ea typeface="微软雅黑" panose="020B0503020204020204" pitchFamily="34" charset="-122"/>
                <a:cs typeface="+mn-cs"/>
              </a:rPr>
              <a:t>互动服务</a:t>
            </a:r>
          </a:p>
        </p:txBody>
      </p:sp>
      <p:sp>
        <p:nvSpPr>
          <p:cNvPr id="109" name="PA-剪去对角的矩形 12"/>
          <p:cNvSpPr/>
          <p:nvPr>
            <p:custDataLst>
              <p:tags r:id="rId5"/>
            </p:custDataLst>
          </p:nvPr>
        </p:nvSpPr>
        <p:spPr>
          <a:xfrm>
            <a:off x="452755" y="2758440"/>
            <a:ext cx="1401445" cy="467995"/>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110" name="文本框 109"/>
          <p:cNvSpPr txBox="1"/>
          <p:nvPr/>
        </p:nvSpPr>
        <p:spPr>
          <a:xfrm>
            <a:off x="566420" y="2839085"/>
            <a:ext cx="1151890" cy="33718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4276AA">
                    <a:lumMod val="75000"/>
                  </a:srgbClr>
                </a:solidFill>
                <a:effectLst/>
                <a:uLnTx/>
                <a:uFillTx/>
                <a:latin typeface="微软雅黑" panose="020B0503020204020204" pitchFamily="34" charset="-122"/>
                <a:ea typeface="微软雅黑" panose="020B0503020204020204" pitchFamily="34" charset="-122"/>
                <a:cs typeface="+mn-cs"/>
              </a:rPr>
              <a:t>特色专区</a:t>
            </a:r>
          </a:p>
        </p:txBody>
      </p:sp>
      <p:sp>
        <p:nvSpPr>
          <p:cNvPr id="112" name="PA-剪去对角的矩形 12"/>
          <p:cNvSpPr/>
          <p:nvPr>
            <p:custDataLst>
              <p:tags r:id="rId6"/>
            </p:custDataLst>
          </p:nvPr>
        </p:nvSpPr>
        <p:spPr>
          <a:xfrm>
            <a:off x="3470275" y="2758440"/>
            <a:ext cx="1324610" cy="467995"/>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113" name="文本框 112"/>
          <p:cNvSpPr txBox="1"/>
          <p:nvPr/>
        </p:nvSpPr>
        <p:spPr>
          <a:xfrm>
            <a:off x="3592195" y="2839085"/>
            <a:ext cx="1097280" cy="33718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4276AA">
                    <a:lumMod val="75000"/>
                  </a:srgbClr>
                </a:solidFill>
                <a:effectLst/>
                <a:uLnTx/>
                <a:uFillTx/>
                <a:latin typeface="微软雅黑" panose="020B0503020204020204" pitchFamily="34" charset="-122"/>
                <a:ea typeface="微软雅黑" panose="020B0503020204020204" pitchFamily="34" charset="-122"/>
                <a:cs typeface="+mn-cs"/>
              </a:rPr>
              <a:t>场景服务</a:t>
            </a:r>
          </a:p>
        </p:txBody>
      </p:sp>
      <p:grpSp>
        <p:nvGrpSpPr>
          <p:cNvPr id="116" name="组合 115"/>
          <p:cNvGrpSpPr/>
          <p:nvPr/>
        </p:nvGrpSpPr>
        <p:grpSpPr>
          <a:xfrm>
            <a:off x="892323" y="1393235"/>
            <a:ext cx="1189895" cy="330800"/>
            <a:chOff x="781145" y="1201070"/>
            <a:chExt cx="1328496" cy="369332"/>
          </a:xfrm>
        </p:grpSpPr>
        <p:sp>
          <p:nvSpPr>
            <p:cNvPr id="49" name="文本框 48"/>
            <p:cNvSpPr txBox="1"/>
            <p:nvPr/>
          </p:nvSpPr>
          <p:spPr>
            <a:xfrm>
              <a:off x="921945" y="1201070"/>
              <a:ext cx="118769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Times New Roman" panose="02020603050405020304" pitchFamily="18" charset="0"/>
                </a:rPr>
                <a:t>首  页</a:t>
              </a:r>
            </a:p>
          </p:txBody>
        </p:sp>
        <p:sp>
          <p:nvSpPr>
            <p:cNvPr id="56" name="iconfont-10342-5064103"/>
            <p:cNvSpPr>
              <a:spLocks noChangeAspect="1"/>
            </p:cNvSpPr>
            <p:nvPr/>
          </p:nvSpPr>
          <p:spPr bwMode="auto">
            <a:xfrm>
              <a:off x="781145" y="1231971"/>
              <a:ext cx="279876" cy="281232"/>
            </a:xfrm>
            <a:custGeom>
              <a:avLst/>
              <a:gdLst>
                <a:gd name="T0" fmla="*/ 8600 w 8600"/>
                <a:gd name="T1" fmla="*/ 4920 h 8640"/>
                <a:gd name="T2" fmla="*/ 4840 w 8600"/>
                <a:gd name="T3" fmla="*/ 1720 h 8640"/>
                <a:gd name="T4" fmla="*/ 3760 w 8600"/>
                <a:gd name="T5" fmla="*/ 1720 h 8640"/>
                <a:gd name="T6" fmla="*/ 0 w 8600"/>
                <a:gd name="T7" fmla="*/ 4920 h 8640"/>
                <a:gd name="T8" fmla="*/ 0 w 8600"/>
                <a:gd name="T9" fmla="*/ 3640 h 8640"/>
                <a:gd name="T10" fmla="*/ 3800 w 8600"/>
                <a:gd name="T11" fmla="*/ 280 h 8640"/>
                <a:gd name="T12" fmla="*/ 4800 w 8600"/>
                <a:gd name="T13" fmla="*/ 280 h 8640"/>
                <a:gd name="T14" fmla="*/ 8600 w 8600"/>
                <a:gd name="T15" fmla="*/ 3640 h 8640"/>
                <a:gd name="T16" fmla="*/ 8600 w 8600"/>
                <a:gd name="T17" fmla="*/ 4920 h 8640"/>
                <a:gd name="T18" fmla="*/ 7520 w 8600"/>
                <a:gd name="T19" fmla="*/ 4920 h 8640"/>
                <a:gd name="T20" fmla="*/ 7520 w 8600"/>
                <a:gd name="T21" fmla="*/ 8120 h 8640"/>
                <a:gd name="T22" fmla="*/ 6640 w 8600"/>
                <a:gd name="T23" fmla="*/ 8640 h 8640"/>
                <a:gd name="T24" fmla="*/ 5360 w 8600"/>
                <a:gd name="T25" fmla="*/ 8640 h 8640"/>
                <a:gd name="T26" fmla="*/ 5360 w 8600"/>
                <a:gd name="T27" fmla="*/ 7560 h 8640"/>
                <a:gd name="T28" fmla="*/ 4840 w 8600"/>
                <a:gd name="T29" fmla="*/ 7040 h 8640"/>
                <a:gd name="T30" fmla="*/ 3760 w 8600"/>
                <a:gd name="T31" fmla="*/ 7040 h 8640"/>
                <a:gd name="T32" fmla="*/ 3240 w 8600"/>
                <a:gd name="T33" fmla="*/ 7560 h 8640"/>
                <a:gd name="T34" fmla="*/ 3240 w 8600"/>
                <a:gd name="T35" fmla="*/ 8640 h 8640"/>
                <a:gd name="T36" fmla="*/ 1960 w 8600"/>
                <a:gd name="T37" fmla="*/ 8640 h 8640"/>
                <a:gd name="T38" fmla="*/ 1080 w 8600"/>
                <a:gd name="T39" fmla="*/ 8120 h 8640"/>
                <a:gd name="T40" fmla="*/ 1080 w 8600"/>
                <a:gd name="T41" fmla="*/ 4920 h 8640"/>
                <a:gd name="T42" fmla="*/ 4280 w 8600"/>
                <a:gd name="T43" fmla="*/ 2240 h 8640"/>
                <a:gd name="T44" fmla="*/ 7520 w 8600"/>
                <a:gd name="T45" fmla="*/ 4920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00" h="8640">
                  <a:moveTo>
                    <a:pt x="8600" y="4920"/>
                  </a:moveTo>
                  <a:lnTo>
                    <a:pt x="4840" y="1720"/>
                  </a:lnTo>
                  <a:cubicBezTo>
                    <a:pt x="4560" y="1440"/>
                    <a:pt x="4040" y="1440"/>
                    <a:pt x="3760" y="1720"/>
                  </a:cubicBezTo>
                  <a:lnTo>
                    <a:pt x="0" y="4920"/>
                  </a:lnTo>
                  <a:lnTo>
                    <a:pt x="0" y="3640"/>
                  </a:lnTo>
                  <a:lnTo>
                    <a:pt x="3800" y="280"/>
                  </a:lnTo>
                  <a:cubicBezTo>
                    <a:pt x="4080" y="0"/>
                    <a:pt x="4520" y="0"/>
                    <a:pt x="4800" y="280"/>
                  </a:cubicBezTo>
                  <a:lnTo>
                    <a:pt x="8600" y="3640"/>
                  </a:lnTo>
                  <a:lnTo>
                    <a:pt x="8600" y="4920"/>
                  </a:lnTo>
                  <a:close/>
                  <a:moveTo>
                    <a:pt x="7520" y="4920"/>
                  </a:moveTo>
                  <a:lnTo>
                    <a:pt x="7520" y="8120"/>
                  </a:lnTo>
                  <a:cubicBezTo>
                    <a:pt x="7520" y="8560"/>
                    <a:pt x="7080" y="8640"/>
                    <a:pt x="6640" y="8640"/>
                  </a:cubicBezTo>
                  <a:lnTo>
                    <a:pt x="5360" y="8640"/>
                  </a:lnTo>
                  <a:lnTo>
                    <a:pt x="5360" y="7560"/>
                  </a:lnTo>
                  <a:cubicBezTo>
                    <a:pt x="5360" y="7360"/>
                    <a:pt x="5040" y="7040"/>
                    <a:pt x="4840" y="7040"/>
                  </a:cubicBezTo>
                  <a:lnTo>
                    <a:pt x="3760" y="7040"/>
                  </a:lnTo>
                  <a:cubicBezTo>
                    <a:pt x="3560" y="7040"/>
                    <a:pt x="3240" y="7360"/>
                    <a:pt x="3240" y="7560"/>
                  </a:cubicBezTo>
                  <a:lnTo>
                    <a:pt x="3240" y="8640"/>
                  </a:lnTo>
                  <a:lnTo>
                    <a:pt x="1960" y="8640"/>
                  </a:lnTo>
                  <a:cubicBezTo>
                    <a:pt x="1520" y="8640"/>
                    <a:pt x="1080" y="8520"/>
                    <a:pt x="1080" y="8120"/>
                  </a:cubicBezTo>
                  <a:lnTo>
                    <a:pt x="1080" y="4920"/>
                  </a:lnTo>
                  <a:lnTo>
                    <a:pt x="4280" y="2240"/>
                  </a:lnTo>
                  <a:lnTo>
                    <a:pt x="7520" y="4920"/>
                  </a:lnTo>
                  <a:close/>
                </a:path>
              </a:pathLst>
            </a:custGeom>
            <a:solidFill>
              <a:schemeClr val="bg1"/>
            </a:solidFill>
            <a:ln>
              <a:noFill/>
            </a:ln>
          </p:spPr>
        </p:sp>
      </p:grpSp>
      <p:sp>
        <p:nvSpPr>
          <p:cNvPr id="118" name="平行四边形 117"/>
          <p:cNvSpPr/>
          <p:nvPr/>
        </p:nvSpPr>
        <p:spPr>
          <a:xfrm flipH="1">
            <a:off x="2059931" y="1630191"/>
            <a:ext cx="2295240" cy="150281"/>
          </a:xfrm>
          <a:prstGeom prst="parallelogram">
            <a:avLst/>
          </a:prstGeom>
          <a:gradFill>
            <a:gsLst>
              <a:gs pos="94000">
                <a:schemeClr val="accent1">
                  <a:lumMod val="60000"/>
                  <a:lumOff val="40000"/>
                </a:schemeClr>
              </a:gs>
              <a:gs pos="34000">
                <a:srgbClr val="97CEFF">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46" name="平行四边形 145"/>
          <p:cNvSpPr/>
          <p:nvPr/>
        </p:nvSpPr>
        <p:spPr>
          <a:xfrm flipH="1">
            <a:off x="7599836" y="1325148"/>
            <a:ext cx="3750913" cy="467117"/>
          </a:xfrm>
          <a:prstGeom prst="parallelogram">
            <a:avLst/>
          </a:prstGeom>
          <a:gradFill>
            <a:gsLst>
              <a:gs pos="76000">
                <a:srgbClr val="0069BD"/>
              </a:gs>
              <a:gs pos="43000">
                <a:srgbClr val="02A0EC">
                  <a:alpha val="0"/>
                </a:srgb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66" name="PA-剪去对角的矩形 12"/>
          <p:cNvSpPr/>
          <p:nvPr>
            <p:custDataLst>
              <p:tags r:id="rId7"/>
            </p:custDataLst>
          </p:nvPr>
        </p:nvSpPr>
        <p:spPr>
          <a:xfrm>
            <a:off x="7755255" y="2082800"/>
            <a:ext cx="1460500" cy="467995"/>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167" name="文本框 166"/>
          <p:cNvSpPr txBox="1"/>
          <p:nvPr/>
        </p:nvSpPr>
        <p:spPr>
          <a:xfrm>
            <a:off x="7778750" y="2163445"/>
            <a:ext cx="1261745" cy="33718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4276AA">
                    <a:lumMod val="75000"/>
                  </a:srgbClr>
                </a:solidFill>
                <a:effectLst/>
                <a:uLnTx/>
                <a:uFillTx/>
                <a:latin typeface="微软雅黑" panose="020B0503020204020204" pitchFamily="34" charset="-122"/>
                <a:ea typeface="微软雅黑" panose="020B0503020204020204" pitchFamily="34" charset="-122"/>
                <a:cs typeface="+mn-cs"/>
              </a:rPr>
              <a:t>资讯轮播图</a:t>
            </a:r>
          </a:p>
        </p:txBody>
      </p:sp>
      <p:sp>
        <p:nvSpPr>
          <p:cNvPr id="164" name="PA-剪去对角的矩形 12"/>
          <p:cNvSpPr/>
          <p:nvPr>
            <p:custDataLst>
              <p:tags r:id="rId8"/>
            </p:custDataLst>
          </p:nvPr>
        </p:nvSpPr>
        <p:spPr>
          <a:xfrm>
            <a:off x="9409430" y="2082797"/>
            <a:ext cx="1207770" cy="468000"/>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165" name="文本框 164"/>
          <p:cNvSpPr txBox="1"/>
          <p:nvPr/>
        </p:nvSpPr>
        <p:spPr>
          <a:xfrm>
            <a:off x="9425305" y="2163445"/>
            <a:ext cx="1207770" cy="33718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4276AA">
                    <a:lumMod val="75000"/>
                  </a:srgbClr>
                </a:solidFill>
                <a:effectLst/>
                <a:uLnTx/>
                <a:uFillTx/>
                <a:latin typeface="微软雅黑" panose="020B0503020204020204" pitchFamily="34" charset="-122"/>
                <a:ea typeface="微软雅黑" panose="020B0503020204020204" pitchFamily="34" charset="-122"/>
                <a:cs typeface="+mn-cs"/>
              </a:rPr>
              <a:t>主题导航栏</a:t>
            </a:r>
          </a:p>
        </p:txBody>
      </p:sp>
      <p:grpSp>
        <p:nvGrpSpPr>
          <p:cNvPr id="222" name="Group 147"/>
          <p:cNvGrpSpPr/>
          <p:nvPr/>
        </p:nvGrpSpPr>
        <p:grpSpPr>
          <a:xfrm>
            <a:off x="7838004" y="1393234"/>
            <a:ext cx="1190502" cy="368300"/>
            <a:chOff x="780466" y="1201072"/>
            <a:chExt cx="1329172" cy="411201"/>
          </a:xfrm>
        </p:grpSpPr>
        <p:sp>
          <p:nvSpPr>
            <p:cNvPr id="223" name="文本框 149"/>
            <p:cNvSpPr txBox="1"/>
            <p:nvPr/>
          </p:nvSpPr>
          <p:spPr>
            <a:xfrm>
              <a:off x="921943" y="1201072"/>
              <a:ext cx="1187695" cy="41120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Times New Roman" panose="02020603050405020304" pitchFamily="18" charset="0"/>
                </a:rPr>
                <a:t>资</a:t>
              </a:r>
              <a:r>
                <a:rPr kumimoji="0" lang="en-US" altLang="zh-CN"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zh-CN" alt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Times New Roman" panose="02020603050405020304" pitchFamily="18" charset="0"/>
                </a:rPr>
                <a:t>讯</a:t>
              </a:r>
            </a:p>
          </p:txBody>
        </p:sp>
        <p:sp>
          <p:nvSpPr>
            <p:cNvPr id="224" name="iconfont-10342-5064103"/>
            <p:cNvSpPr>
              <a:spLocks noChangeAspect="1"/>
            </p:cNvSpPr>
            <p:nvPr/>
          </p:nvSpPr>
          <p:spPr bwMode="auto">
            <a:xfrm>
              <a:off x="780466" y="1272842"/>
              <a:ext cx="281233" cy="199490"/>
            </a:xfrm>
            <a:custGeom>
              <a:avLst/>
              <a:gdLst>
                <a:gd name="connsiteX0" fmla="*/ 122414 w 604739"/>
                <a:gd name="connsiteY0" fmla="*/ 106455 h 428967"/>
                <a:gd name="connsiteX1" fmla="*/ 125549 w 604739"/>
                <a:gd name="connsiteY1" fmla="*/ 106455 h 428967"/>
                <a:gd name="connsiteX2" fmla="*/ 134768 w 604739"/>
                <a:gd name="connsiteY2" fmla="*/ 108480 h 428967"/>
                <a:gd name="connsiteX3" fmla="*/ 134952 w 604739"/>
                <a:gd name="connsiteY3" fmla="*/ 108664 h 428967"/>
                <a:gd name="connsiteX4" fmla="*/ 136243 w 604739"/>
                <a:gd name="connsiteY4" fmla="*/ 109401 h 428967"/>
                <a:gd name="connsiteX5" fmla="*/ 143434 w 604739"/>
                <a:gd name="connsiteY5" fmla="*/ 114555 h 428967"/>
                <a:gd name="connsiteX6" fmla="*/ 144356 w 604739"/>
                <a:gd name="connsiteY6" fmla="*/ 115291 h 428967"/>
                <a:gd name="connsiteX7" fmla="*/ 230094 w 604739"/>
                <a:gd name="connsiteY7" fmla="*/ 206964 h 428967"/>
                <a:gd name="connsiteX8" fmla="*/ 228619 w 604739"/>
                <a:gd name="connsiteY8" fmla="*/ 247278 h 428967"/>
                <a:gd name="connsiteX9" fmla="*/ 209074 w 604739"/>
                <a:gd name="connsiteY9" fmla="*/ 255010 h 428967"/>
                <a:gd name="connsiteX10" fmla="*/ 188239 w 604739"/>
                <a:gd name="connsiteY10" fmla="*/ 245806 h 428967"/>
                <a:gd name="connsiteX11" fmla="*/ 152100 w 604739"/>
                <a:gd name="connsiteY11" fmla="*/ 207148 h 428967"/>
                <a:gd name="connsiteX12" fmla="*/ 152100 w 604739"/>
                <a:gd name="connsiteY12" fmla="*/ 372086 h 428967"/>
                <a:gd name="connsiteX13" fmla="*/ 481041 w 604739"/>
                <a:gd name="connsiteY13" fmla="*/ 372086 h 428967"/>
                <a:gd name="connsiteX14" fmla="*/ 509620 w 604739"/>
                <a:gd name="connsiteY14" fmla="*/ 400435 h 428967"/>
                <a:gd name="connsiteX15" fmla="*/ 481225 w 604739"/>
                <a:gd name="connsiteY15" fmla="*/ 428967 h 428967"/>
                <a:gd name="connsiteX16" fmla="*/ 123520 w 604739"/>
                <a:gd name="connsiteY16" fmla="*/ 428967 h 428967"/>
                <a:gd name="connsiteX17" fmla="*/ 95125 w 604739"/>
                <a:gd name="connsiteY17" fmla="*/ 400435 h 428967"/>
                <a:gd name="connsiteX18" fmla="*/ 95125 w 604739"/>
                <a:gd name="connsiteY18" fmla="*/ 201074 h 428967"/>
                <a:gd name="connsiteX19" fmla="*/ 48107 w 604739"/>
                <a:gd name="connsiteY19" fmla="*/ 245806 h 428967"/>
                <a:gd name="connsiteX20" fmla="*/ 7912 w 604739"/>
                <a:gd name="connsiteY20" fmla="*/ 244885 h 428967"/>
                <a:gd name="connsiteX21" fmla="*/ 8834 w 604739"/>
                <a:gd name="connsiteY21" fmla="*/ 204571 h 428967"/>
                <a:gd name="connsiteX22" fmla="*/ 103976 w 604739"/>
                <a:gd name="connsiteY22" fmla="*/ 114003 h 428967"/>
                <a:gd name="connsiteX23" fmla="*/ 104160 w 604739"/>
                <a:gd name="connsiteY23" fmla="*/ 113819 h 428967"/>
                <a:gd name="connsiteX24" fmla="*/ 104713 w 604739"/>
                <a:gd name="connsiteY24" fmla="*/ 113450 h 428967"/>
                <a:gd name="connsiteX25" fmla="*/ 112642 w 604739"/>
                <a:gd name="connsiteY25" fmla="*/ 108664 h 428967"/>
                <a:gd name="connsiteX26" fmla="*/ 115776 w 604739"/>
                <a:gd name="connsiteY26" fmla="*/ 107560 h 428967"/>
                <a:gd name="connsiteX27" fmla="*/ 122414 w 604739"/>
                <a:gd name="connsiteY27" fmla="*/ 106455 h 428967"/>
                <a:gd name="connsiteX28" fmla="*/ 123514 w 604739"/>
                <a:gd name="connsiteY28" fmla="*/ 0 h 428967"/>
                <a:gd name="connsiteX29" fmla="*/ 481034 w 604739"/>
                <a:gd name="connsiteY29" fmla="*/ 0 h 428967"/>
                <a:gd name="connsiteX30" fmla="*/ 509614 w 604739"/>
                <a:gd name="connsiteY30" fmla="*/ 28539 h 428967"/>
                <a:gd name="connsiteX31" fmla="*/ 509614 w 604739"/>
                <a:gd name="connsiteY31" fmla="*/ 227759 h 428967"/>
                <a:gd name="connsiteX32" fmla="*/ 556447 w 604739"/>
                <a:gd name="connsiteY32" fmla="*/ 183202 h 428967"/>
                <a:gd name="connsiteX33" fmla="*/ 596827 w 604739"/>
                <a:gd name="connsiteY33" fmla="*/ 184122 h 428967"/>
                <a:gd name="connsiteX34" fmla="*/ 595905 w 604739"/>
                <a:gd name="connsiteY34" fmla="*/ 224445 h 428967"/>
                <a:gd name="connsiteX35" fmla="*/ 500763 w 604739"/>
                <a:gd name="connsiteY35" fmla="*/ 315033 h 428967"/>
                <a:gd name="connsiteX36" fmla="*/ 500579 w 604739"/>
                <a:gd name="connsiteY36" fmla="*/ 315033 h 428967"/>
                <a:gd name="connsiteX37" fmla="*/ 500579 w 604739"/>
                <a:gd name="connsiteY37" fmla="*/ 315217 h 428967"/>
                <a:gd name="connsiteX38" fmla="*/ 495601 w 604739"/>
                <a:gd name="connsiteY38" fmla="*/ 318347 h 428967"/>
                <a:gd name="connsiteX39" fmla="*/ 491544 w 604739"/>
                <a:gd name="connsiteY39" fmla="*/ 320925 h 428967"/>
                <a:gd name="connsiteX40" fmla="*/ 481034 w 604739"/>
                <a:gd name="connsiteY40" fmla="*/ 322766 h 428967"/>
                <a:gd name="connsiteX41" fmla="*/ 479190 w 604739"/>
                <a:gd name="connsiteY41" fmla="*/ 322582 h 428967"/>
                <a:gd name="connsiteX42" fmla="*/ 463518 w 604739"/>
                <a:gd name="connsiteY42" fmla="*/ 316690 h 428967"/>
                <a:gd name="connsiteX43" fmla="*/ 462043 w 604739"/>
                <a:gd name="connsiteY43" fmla="*/ 315217 h 428967"/>
                <a:gd name="connsiteX44" fmla="*/ 460199 w 604739"/>
                <a:gd name="connsiteY44" fmla="*/ 313744 h 428967"/>
                <a:gd name="connsiteX45" fmla="*/ 374645 w 604739"/>
                <a:gd name="connsiteY45" fmla="*/ 222051 h 428967"/>
                <a:gd name="connsiteX46" fmla="*/ 376120 w 604739"/>
                <a:gd name="connsiteY46" fmla="*/ 181729 h 428967"/>
                <a:gd name="connsiteX47" fmla="*/ 416500 w 604739"/>
                <a:gd name="connsiteY47" fmla="*/ 183202 h 428967"/>
                <a:gd name="connsiteX48" fmla="*/ 452639 w 604739"/>
                <a:gd name="connsiteY48" fmla="*/ 221867 h 428967"/>
                <a:gd name="connsiteX49" fmla="*/ 452639 w 604739"/>
                <a:gd name="connsiteY49" fmla="*/ 56894 h 428967"/>
                <a:gd name="connsiteX50" fmla="*/ 123514 w 604739"/>
                <a:gd name="connsiteY50" fmla="*/ 56894 h 428967"/>
                <a:gd name="connsiteX51" fmla="*/ 95119 w 604739"/>
                <a:gd name="connsiteY51" fmla="*/ 28539 h 428967"/>
                <a:gd name="connsiteX52" fmla="*/ 123514 w 604739"/>
                <a:gd name="connsiteY52" fmla="*/ 0 h 42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4739" h="428967">
                  <a:moveTo>
                    <a:pt x="122414" y="106455"/>
                  </a:moveTo>
                  <a:cubicBezTo>
                    <a:pt x="123520" y="106455"/>
                    <a:pt x="124442" y="106271"/>
                    <a:pt x="125549" y="106455"/>
                  </a:cubicBezTo>
                  <a:cubicBezTo>
                    <a:pt x="128683" y="106639"/>
                    <a:pt x="131818" y="107192"/>
                    <a:pt x="134768" y="108480"/>
                  </a:cubicBezTo>
                  <a:cubicBezTo>
                    <a:pt x="134952" y="108480"/>
                    <a:pt x="134952" y="108480"/>
                    <a:pt x="134952" y="108664"/>
                  </a:cubicBezTo>
                  <a:cubicBezTo>
                    <a:pt x="135505" y="108848"/>
                    <a:pt x="135874" y="109217"/>
                    <a:pt x="136243" y="109401"/>
                  </a:cubicBezTo>
                  <a:cubicBezTo>
                    <a:pt x="138824" y="110689"/>
                    <a:pt x="141221" y="112530"/>
                    <a:pt x="143434" y="114555"/>
                  </a:cubicBezTo>
                  <a:cubicBezTo>
                    <a:pt x="143803" y="114739"/>
                    <a:pt x="144171" y="114923"/>
                    <a:pt x="144356" y="115291"/>
                  </a:cubicBezTo>
                  <a:lnTo>
                    <a:pt x="230094" y="206964"/>
                  </a:lnTo>
                  <a:cubicBezTo>
                    <a:pt x="240788" y="218561"/>
                    <a:pt x="240051" y="236601"/>
                    <a:pt x="228619" y="247278"/>
                  </a:cubicBezTo>
                  <a:cubicBezTo>
                    <a:pt x="223088" y="252432"/>
                    <a:pt x="216081" y="255010"/>
                    <a:pt x="209074" y="255010"/>
                  </a:cubicBezTo>
                  <a:cubicBezTo>
                    <a:pt x="201515" y="255010"/>
                    <a:pt x="193955" y="251880"/>
                    <a:pt x="188239" y="245806"/>
                  </a:cubicBezTo>
                  <a:lnTo>
                    <a:pt x="152100" y="207148"/>
                  </a:lnTo>
                  <a:lnTo>
                    <a:pt x="152100" y="372086"/>
                  </a:lnTo>
                  <a:lnTo>
                    <a:pt x="481041" y="372086"/>
                  </a:lnTo>
                  <a:cubicBezTo>
                    <a:pt x="496898" y="372086"/>
                    <a:pt x="509620" y="384788"/>
                    <a:pt x="509620" y="400435"/>
                  </a:cubicBezTo>
                  <a:cubicBezTo>
                    <a:pt x="509620" y="416266"/>
                    <a:pt x="496898" y="428967"/>
                    <a:pt x="481225" y="428967"/>
                  </a:cubicBezTo>
                  <a:lnTo>
                    <a:pt x="123520" y="428967"/>
                  </a:lnTo>
                  <a:cubicBezTo>
                    <a:pt x="107848" y="428967"/>
                    <a:pt x="95125" y="416266"/>
                    <a:pt x="95125" y="400435"/>
                  </a:cubicBezTo>
                  <a:lnTo>
                    <a:pt x="95125" y="201074"/>
                  </a:lnTo>
                  <a:lnTo>
                    <a:pt x="48107" y="245806"/>
                  </a:lnTo>
                  <a:cubicBezTo>
                    <a:pt x="36860" y="256666"/>
                    <a:pt x="18790" y="256114"/>
                    <a:pt x="7912" y="244885"/>
                  </a:cubicBezTo>
                  <a:cubicBezTo>
                    <a:pt x="-2967" y="233472"/>
                    <a:pt x="-2598" y="215432"/>
                    <a:pt x="8834" y="204571"/>
                  </a:cubicBezTo>
                  <a:lnTo>
                    <a:pt x="103976" y="114003"/>
                  </a:lnTo>
                  <a:cubicBezTo>
                    <a:pt x="103976" y="114003"/>
                    <a:pt x="103976" y="114003"/>
                    <a:pt x="104160" y="113819"/>
                  </a:cubicBezTo>
                  <a:cubicBezTo>
                    <a:pt x="104344" y="113635"/>
                    <a:pt x="104529" y="113635"/>
                    <a:pt x="104713" y="113450"/>
                  </a:cubicBezTo>
                  <a:cubicBezTo>
                    <a:pt x="107110" y="111426"/>
                    <a:pt x="109692" y="109769"/>
                    <a:pt x="112642" y="108664"/>
                  </a:cubicBezTo>
                  <a:cubicBezTo>
                    <a:pt x="113564" y="108112"/>
                    <a:pt x="114670" y="107928"/>
                    <a:pt x="115776" y="107560"/>
                  </a:cubicBezTo>
                  <a:cubicBezTo>
                    <a:pt x="117989" y="107008"/>
                    <a:pt x="120201" y="106639"/>
                    <a:pt x="122414" y="106455"/>
                  </a:cubicBezTo>
                  <a:close/>
                  <a:moveTo>
                    <a:pt x="123514" y="0"/>
                  </a:moveTo>
                  <a:lnTo>
                    <a:pt x="481034" y="0"/>
                  </a:lnTo>
                  <a:cubicBezTo>
                    <a:pt x="496891" y="0"/>
                    <a:pt x="509614" y="12705"/>
                    <a:pt x="509614" y="28539"/>
                  </a:cubicBezTo>
                  <a:lnTo>
                    <a:pt x="509614" y="227759"/>
                  </a:lnTo>
                  <a:lnTo>
                    <a:pt x="556447" y="183202"/>
                  </a:lnTo>
                  <a:cubicBezTo>
                    <a:pt x="567879" y="172339"/>
                    <a:pt x="585949" y="172891"/>
                    <a:pt x="596827" y="184122"/>
                  </a:cubicBezTo>
                  <a:cubicBezTo>
                    <a:pt x="607706" y="195538"/>
                    <a:pt x="607337" y="213582"/>
                    <a:pt x="595905" y="224445"/>
                  </a:cubicBezTo>
                  <a:lnTo>
                    <a:pt x="500763" y="315033"/>
                  </a:lnTo>
                  <a:cubicBezTo>
                    <a:pt x="500763" y="315033"/>
                    <a:pt x="500763" y="315033"/>
                    <a:pt x="500579" y="315033"/>
                  </a:cubicBezTo>
                  <a:cubicBezTo>
                    <a:pt x="500579" y="315217"/>
                    <a:pt x="500579" y="315217"/>
                    <a:pt x="500579" y="315217"/>
                  </a:cubicBezTo>
                  <a:cubicBezTo>
                    <a:pt x="499104" y="316690"/>
                    <a:pt x="497260" y="317243"/>
                    <a:pt x="495601" y="318347"/>
                  </a:cubicBezTo>
                  <a:cubicBezTo>
                    <a:pt x="494126" y="319084"/>
                    <a:pt x="493019" y="320373"/>
                    <a:pt x="491544" y="320925"/>
                  </a:cubicBezTo>
                  <a:cubicBezTo>
                    <a:pt x="488225" y="322214"/>
                    <a:pt x="484722" y="322766"/>
                    <a:pt x="481034" y="322766"/>
                  </a:cubicBezTo>
                  <a:cubicBezTo>
                    <a:pt x="480481" y="322766"/>
                    <a:pt x="479928" y="322766"/>
                    <a:pt x="479190" y="322582"/>
                  </a:cubicBezTo>
                  <a:cubicBezTo>
                    <a:pt x="473659" y="322214"/>
                    <a:pt x="468127" y="320189"/>
                    <a:pt x="463518" y="316690"/>
                  </a:cubicBezTo>
                  <a:cubicBezTo>
                    <a:pt x="462965" y="316138"/>
                    <a:pt x="462412" y="315770"/>
                    <a:pt x="462043" y="315217"/>
                  </a:cubicBezTo>
                  <a:cubicBezTo>
                    <a:pt x="461490" y="314665"/>
                    <a:pt x="460752" y="314297"/>
                    <a:pt x="460199" y="313744"/>
                  </a:cubicBezTo>
                  <a:lnTo>
                    <a:pt x="374645" y="222051"/>
                  </a:lnTo>
                  <a:cubicBezTo>
                    <a:pt x="363951" y="210452"/>
                    <a:pt x="364504" y="192408"/>
                    <a:pt x="376120" y="181729"/>
                  </a:cubicBezTo>
                  <a:cubicBezTo>
                    <a:pt x="387552" y="171050"/>
                    <a:pt x="405621" y="171602"/>
                    <a:pt x="416500" y="183202"/>
                  </a:cubicBezTo>
                  <a:lnTo>
                    <a:pt x="452639" y="221867"/>
                  </a:lnTo>
                  <a:lnTo>
                    <a:pt x="452639" y="56894"/>
                  </a:lnTo>
                  <a:lnTo>
                    <a:pt x="123514" y="56894"/>
                  </a:lnTo>
                  <a:cubicBezTo>
                    <a:pt x="107841" y="56894"/>
                    <a:pt x="95119" y="44190"/>
                    <a:pt x="95119" y="28539"/>
                  </a:cubicBezTo>
                  <a:cubicBezTo>
                    <a:pt x="95119" y="12705"/>
                    <a:pt x="107841" y="0"/>
                    <a:pt x="123514" y="0"/>
                  </a:cubicBezTo>
                  <a:close/>
                </a:path>
              </a:pathLst>
            </a:custGeom>
            <a:solidFill>
              <a:schemeClr val="bg1"/>
            </a:solidFill>
            <a:ln>
              <a:noFill/>
            </a:ln>
          </p:spPr>
          <p:txBody>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微软雅黑" panose="020B0503020204020204" pitchFamily="34" charset="-122"/>
                <a:cs typeface="+mn-cs"/>
              </a:endParaRPr>
            </a:p>
          </p:txBody>
        </p:sp>
      </p:grpSp>
      <p:sp>
        <p:nvSpPr>
          <p:cNvPr id="149" name="平行四边形 148"/>
          <p:cNvSpPr/>
          <p:nvPr/>
        </p:nvSpPr>
        <p:spPr>
          <a:xfrm flipH="1">
            <a:off x="9005915" y="1630191"/>
            <a:ext cx="2295240" cy="150281"/>
          </a:xfrm>
          <a:prstGeom prst="parallelogram">
            <a:avLst/>
          </a:prstGeom>
          <a:gradFill>
            <a:gsLst>
              <a:gs pos="94000">
                <a:srgbClr val="97CEFF">
                  <a:alpha val="46000"/>
                </a:srgbClr>
              </a:gs>
              <a:gs pos="34000">
                <a:srgbClr val="97CEFF">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98" name="平行四边形 197"/>
          <p:cNvSpPr/>
          <p:nvPr/>
        </p:nvSpPr>
        <p:spPr>
          <a:xfrm flipH="1">
            <a:off x="653852" y="3687282"/>
            <a:ext cx="3750913" cy="467117"/>
          </a:xfrm>
          <a:prstGeom prst="parallelogram">
            <a:avLst/>
          </a:prstGeom>
          <a:gradFill>
            <a:gsLst>
              <a:gs pos="76000">
                <a:srgbClr val="0069BD"/>
              </a:gs>
              <a:gs pos="43000">
                <a:srgbClr val="02A0EC">
                  <a:alpha val="0"/>
                </a:srgb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20" name="PA-剪去对角的矩形 12"/>
          <p:cNvSpPr/>
          <p:nvPr>
            <p:custDataLst>
              <p:tags r:id="rId9"/>
            </p:custDataLst>
          </p:nvPr>
        </p:nvSpPr>
        <p:spPr>
          <a:xfrm>
            <a:off x="438150" y="4483735"/>
            <a:ext cx="1416685" cy="467995"/>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221" name="文本框 220"/>
          <p:cNvSpPr txBox="1"/>
          <p:nvPr/>
        </p:nvSpPr>
        <p:spPr>
          <a:xfrm>
            <a:off x="635000" y="4563745"/>
            <a:ext cx="1083310" cy="33718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4276AA">
                    <a:lumMod val="75000"/>
                  </a:srgbClr>
                </a:solidFill>
                <a:effectLst/>
                <a:uLnTx/>
                <a:uFillTx/>
                <a:latin typeface="微软雅黑" panose="020B0503020204020204" pitchFamily="34" charset="-122"/>
                <a:ea typeface="微软雅黑" panose="020B0503020204020204" pitchFamily="34" charset="-122"/>
                <a:cs typeface="+mn-cs"/>
              </a:rPr>
              <a:t>政务服务</a:t>
            </a:r>
          </a:p>
        </p:txBody>
      </p:sp>
      <p:sp>
        <p:nvSpPr>
          <p:cNvPr id="216" name="PA-剪去对角的矩形 12"/>
          <p:cNvSpPr/>
          <p:nvPr>
            <p:custDataLst>
              <p:tags r:id="rId10"/>
            </p:custDataLst>
          </p:nvPr>
        </p:nvSpPr>
        <p:spPr>
          <a:xfrm>
            <a:off x="3294380" y="4483735"/>
            <a:ext cx="1498600" cy="467995"/>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217" name="文本框 216"/>
          <p:cNvSpPr txBox="1"/>
          <p:nvPr/>
        </p:nvSpPr>
        <p:spPr>
          <a:xfrm>
            <a:off x="3516630" y="4564380"/>
            <a:ext cx="1172845" cy="33718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4276AA">
                    <a:lumMod val="75000"/>
                  </a:srgbClr>
                </a:solidFill>
                <a:effectLst/>
                <a:uLnTx/>
                <a:uFillTx/>
                <a:latin typeface="微软雅黑" panose="020B0503020204020204" pitchFamily="34" charset="-122"/>
                <a:ea typeface="微软雅黑" panose="020B0503020204020204" pitchFamily="34" charset="-122"/>
                <a:cs typeface="+mn-cs"/>
              </a:rPr>
              <a:t>生活服务</a:t>
            </a:r>
          </a:p>
        </p:txBody>
      </p:sp>
      <p:grpSp>
        <p:nvGrpSpPr>
          <p:cNvPr id="225" name="Group 199"/>
          <p:cNvGrpSpPr/>
          <p:nvPr/>
        </p:nvGrpSpPr>
        <p:grpSpPr>
          <a:xfrm>
            <a:off x="899896" y="3755369"/>
            <a:ext cx="1174748" cy="369332"/>
            <a:chOff x="798057" y="1201070"/>
            <a:chExt cx="1311584" cy="412352"/>
          </a:xfrm>
        </p:grpSpPr>
        <p:sp>
          <p:nvSpPr>
            <p:cNvPr id="226" name="文本框 201"/>
            <p:cNvSpPr txBox="1"/>
            <p:nvPr/>
          </p:nvSpPr>
          <p:spPr>
            <a:xfrm>
              <a:off x="921945" y="1201070"/>
              <a:ext cx="1187696" cy="41235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Times New Roman" panose="02020603050405020304" pitchFamily="18" charset="0"/>
                </a:rPr>
                <a:t>服  务</a:t>
              </a:r>
            </a:p>
          </p:txBody>
        </p:sp>
        <p:sp>
          <p:nvSpPr>
            <p:cNvPr id="227" name="iconfont-10342-5064103"/>
            <p:cNvSpPr>
              <a:spLocks noChangeAspect="1"/>
            </p:cNvSpPr>
            <p:nvPr/>
          </p:nvSpPr>
          <p:spPr bwMode="auto">
            <a:xfrm>
              <a:off x="798057" y="1231971"/>
              <a:ext cx="246050" cy="281232"/>
            </a:xfrm>
            <a:custGeom>
              <a:avLst/>
              <a:gdLst>
                <a:gd name="T0" fmla="*/ 8582 w 9077"/>
                <a:gd name="T1" fmla="*/ 4538 h 10373"/>
                <a:gd name="T2" fmla="*/ 9077 w 9077"/>
                <a:gd name="T3" fmla="*/ 4538 h 10373"/>
                <a:gd name="T4" fmla="*/ 9077 w 9077"/>
                <a:gd name="T5" fmla="*/ 9151 h 10373"/>
                <a:gd name="T6" fmla="*/ 7855 w 9077"/>
                <a:gd name="T7" fmla="*/ 10373 h 10373"/>
                <a:gd name="T8" fmla="*/ 4789 w 9077"/>
                <a:gd name="T9" fmla="*/ 10373 h 10373"/>
                <a:gd name="T10" fmla="*/ 4539 w 9077"/>
                <a:gd name="T11" fmla="*/ 10123 h 10373"/>
                <a:gd name="T12" fmla="*/ 4539 w 9077"/>
                <a:gd name="T13" fmla="*/ 9562 h 10373"/>
                <a:gd name="T14" fmla="*/ 4789 w 9077"/>
                <a:gd name="T15" fmla="*/ 9312 h 10373"/>
                <a:gd name="T16" fmla="*/ 7532 w 9077"/>
                <a:gd name="T17" fmla="*/ 9312 h 10373"/>
                <a:gd name="T18" fmla="*/ 8106 w 9077"/>
                <a:gd name="T19" fmla="*/ 8738 h 10373"/>
                <a:gd name="T20" fmla="*/ 8106 w 9077"/>
                <a:gd name="T21" fmla="*/ 7780 h 10373"/>
                <a:gd name="T22" fmla="*/ 6734 w 9077"/>
                <a:gd name="T23" fmla="*/ 7780 h 10373"/>
                <a:gd name="T24" fmla="*/ 6484 w 9077"/>
                <a:gd name="T25" fmla="*/ 7530 h 10373"/>
                <a:gd name="T26" fmla="*/ 6484 w 9077"/>
                <a:gd name="T27" fmla="*/ 4788 h 10373"/>
                <a:gd name="T28" fmla="*/ 6734 w 9077"/>
                <a:gd name="T29" fmla="*/ 4538 h 10373"/>
                <a:gd name="T30" fmla="*/ 8582 w 9077"/>
                <a:gd name="T31" fmla="*/ 4538 h 10373"/>
                <a:gd name="T32" fmla="*/ 8087 w 9077"/>
                <a:gd name="T33" fmla="*/ 4538 h 10373"/>
                <a:gd name="T34" fmla="*/ 8087 w 9077"/>
                <a:gd name="T35" fmla="*/ 4520 h 10373"/>
                <a:gd name="T36" fmla="*/ 4521 w 9077"/>
                <a:gd name="T37" fmla="*/ 972 h 10373"/>
                <a:gd name="T38" fmla="*/ 955 w 9077"/>
                <a:gd name="T39" fmla="*/ 4520 h 10373"/>
                <a:gd name="T40" fmla="*/ 955 w 9077"/>
                <a:gd name="T41" fmla="*/ 4538 h 10373"/>
                <a:gd name="T42" fmla="*/ 0 w 9077"/>
                <a:gd name="T43" fmla="*/ 4538 h 10373"/>
                <a:gd name="T44" fmla="*/ 0 w 9077"/>
                <a:gd name="T45" fmla="*/ 6558 h 10373"/>
                <a:gd name="T46" fmla="*/ 1222 w 9077"/>
                <a:gd name="T47" fmla="*/ 7781 h 10373"/>
                <a:gd name="T48" fmla="*/ 2343 w 9077"/>
                <a:gd name="T49" fmla="*/ 7781 h 10373"/>
                <a:gd name="T50" fmla="*/ 2593 w 9077"/>
                <a:gd name="T51" fmla="*/ 7531 h 10373"/>
                <a:gd name="T52" fmla="*/ 2593 w 9077"/>
                <a:gd name="T53" fmla="*/ 4788 h 10373"/>
                <a:gd name="T54" fmla="*/ 2343 w 9077"/>
                <a:gd name="T55" fmla="*/ 4538 h 10373"/>
                <a:gd name="T56" fmla="*/ 0 w 9077"/>
                <a:gd name="T57" fmla="*/ 4538 h 10373"/>
                <a:gd name="T58" fmla="*/ 0 w 9077"/>
                <a:gd name="T59" fmla="*/ 4516 h 10373"/>
                <a:gd name="T60" fmla="*/ 4539 w 9077"/>
                <a:gd name="T61" fmla="*/ 0 h 10373"/>
                <a:gd name="T62" fmla="*/ 9077 w 9077"/>
                <a:gd name="T63" fmla="*/ 4516 h 10373"/>
                <a:gd name="T64" fmla="*/ 9077 w 9077"/>
                <a:gd name="T65" fmla="*/ 4538 h 10373"/>
                <a:gd name="T66" fmla="*/ 8582 w 9077"/>
                <a:gd name="T67" fmla="*/ 4538 h 10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77" h="10373">
                  <a:moveTo>
                    <a:pt x="8582" y="4538"/>
                  </a:moveTo>
                  <a:lnTo>
                    <a:pt x="9077" y="4538"/>
                  </a:lnTo>
                  <a:lnTo>
                    <a:pt x="9077" y="9151"/>
                  </a:lnTo>
                  <a:cubicBezTo>
                    <a:pt x="9077" y="9826"/>
                    <a:pt x="8530" y="10373"/>
                    <a:pt x="7855" y="10373"/>
                  </a:cubicBezTo>
                  <a:lnTo>
                    <a:pt x="4789" y="10373"/>
                  </a:lnTo>
                  <a:cubicBezTo>
                    <a:pt x="4651" y="10373"/>
                    <a:pt x="4539" y="10261"/>
                    <a:pt x="4539" y="10123"/>
                  </a:cubicBezTo>
                  <a:lnTo>
                    <a:pt x="4539" y="9562"/>
                  </a:lnTo>
                  <a:cubicBezTo>
                    <a:pt x="4539" y="9425"/>
                    <a:pt x="4651" y="9312"/>
                    <a:pt x="4789" y="9312"/>
                  </a:cubicBezTo>
                  <a:lnTo>
                    <a:pt x="7532" y="9312"/>
                  </a:lnTo>
                  <a:cubicBezTo>
                    <a:pt x="7850" y="9312"/>
                    <a:pt x="8106" y="9055"/>
                    <a:pt x="8106" y="8738"/>
                  </a:cubicBezTo>
                  <a:lnTo>
                    <a:pt x="8106" y="7780"/>
                  </a:lnTo>
                  <a:lnTo>
                    <a:pt x="6734" y="7780"/>
                  </a:lnTo>
                  <a:cubicBezTo>
                    <a:pt x="6596" y="7780"/>
                    <a:pt x="6484" y="7667"/>
                    <a:pt x="6484" y="7530"/>
                  </a:cubicBezTo>
                  <a:lnTo>
                    <a:pt x="6484" y="4788"/>
                  </a:lnTo>
                  <a:cubicBezTo>
                    <a:pt x="6484" y="4651"/>
                    <a:pt x="6596" y="4538"/>
                    <a:pt x="6734" y="4538"/>
                  </a:cubicBezTo>
                  <a:lnTo>
                    <a:pt x="8582" y="4538"/>
                  </a:lnTo>
                  <a:lnTo>
                    <a:pt x="8087" y="4538"/>
                  </a:lnTo>
                  <a:lnTo>
                    <a:pt x="8087" y="4520"/>
                  </a:lnTo>
                  <a:cubicBezTo>
                    <a:pt x="8087" y="2560"/>
                    <a:pt x="6491" y="972"/>
                    <a:pt x="4521" y="972"/>
                  </a:cubicBezTo>
                  <a:cubicBezTo>
                    <a:pt x="2552" y="972"/>
                    <a:pt x="955" y="2561"/>
                    <a:pt x="955" y="4520"/>
                  </a:cubicBezTo>
                  <a:lnTo>
                    <a:pt x="955" y="4538"/>
                  </a:lnTo>
                  <a:lnTo>
                    <a:pt x="0" y="4538"/>
                  </a:lnTo>
                  <a:lnTo>
                    <a:pt x="0" y="6558"/>
                  </a:lnTo>
                  <a:cubicBezTo>
                    <a:pt x="0" y="7233"/>
                    <a:pt x="547" y="7781"/>
                    <a:pt x="1222" y="7781"/>
                  </a:cubicBezTo>
                  <a:lnTo>
                    <a:pt x="2343" y="7781"/>
                  </a:lnTo>
                  <a:cubicBezTo>
                    <a:pt x="2481" y="7781"/>
                    <a:pt x="2593" y="7668"/>
                    <a:pt x="2593" y="7531"/>
                  </a:cubicBezTo>
                  <a:lnTo>
                    <a:pt x="2593" y="4788"/>
                  </a:lnTo>
                  <a:cubicBezTo>
                    <a:pt x="2593" y="4651"/>
                    <a:pt x="2481" y="4538"/>
                    <a:pt x="2343" y="4538"/>
                  </a:cubicBezTo>
                  <a:lnTo>
                    <a:pt x="0" y="4538"/>
                  </a:lnTo>
                  <a:lnTo>
                    <a:pt x="0" y="4516"/>
                  </a:lnTo>
                  <a:cubicBezTo>
                    <a:pt x="0" y="2022"/>
                    <a:pt x="2032" y="0"/>
                    <a:pt x="4539" y="0"/>
                  </a:cubicBezTo>
                  <a:cubicBezTo>
                    <a:pt x="7045" y="0"/>
                    <a:pt x="9077" y="2021"/>
                    <a:pt x="9077" y="4516"/>
                  </a:cubicBezTo>
                  <a:lnTo>
                    <a:pt x="9077" y="4538"/>
                  </a:lnTo>
                  <a:lnTo>
                    <a:pt x="8582" y="4538"/>
                  </a:lnTo>
                  <a:close/>
                </a:path>
              </a:pathLst>
            </a:custGeom>
            <a:solidFill>
              <a:schemeClr val="bg1"/>
            </a:solidFill>
            <a:ln>
              <a:noFill/>
            </a:ln>
          </p:spPr>
          <p:txBody>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微软雅黑" panose="020B0503020204020204" pitchFamily="34" charset="-122"/>
                <a:cs typeface="+mn-cs"/>
              </a:endParaRPr>
            </a:p>
          </p:txBody>
        </p:sp>
      </p:grpSp>
      <p:sp>
        <p:nvSpPr>
          <p:cNvPr id="201" name="平行四边形 200"/>
          <p:cNvSpPr/>
          <p:nvPr/>
        </p:nvSpPr>
        <p:spPr>
          <a:xfrm flipH="1">
            <a:off x="2059931" y="3992325"/>
            <a:ext cx="2295240" cy="150281"/>
          </a:xfrm>
          <a:prstGeom prst="parallelogram">
            <a:avLst/>
          </a:prstGeom>
          <a:gradFill>
            <a:gsLst>
              <a:gs pos="94000">
                <a:srgbClr val="97CEFF">
                  <a:alpha val="39000"/>
                </a:srgbClr>
              </a:gs>
              <a:gs pos="34000">
                <a:srgbClr val="97CEFF">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74" name="平行四边形 173"/>
          <p:cNvSpPr/>
          <p:nvPr/>
        </p:nvSpPr>
        <p:spPr>
          <a:xfrm flipH="1">
            <a:off x="7599836" y="3687282"/>
            <a:ext cx="3750913" cy="467117"/>
          </a:xfrm>
          <a:prstGeom prst="parallelogram">
            <a:avLst/>
          </a:prstGeom>
          <a:gradFill>
            <a:gsLst>
              <a:gs pos="76000">
                <a:srgbClr val="0069BD"/>
              </a:gs>
              <a:gs pos="43000">
                <a:srgbClr val="02A0EC">
                  <a:alpha val="0"/>
                </a:srgb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96" name="PA-剪去对角的矩形 12"/>
          <p:cNvSpPr/>
          <p:nvPr>
            <p:custDataLst>
              <p:tags r:id="rId11"/>
            </p:custDataLst>
          </p:nvPr>
        </p:nvSpPr>
        <p:spPr>
          <a:xfrm>
            <a:off x="7720965" y="4423410"/>
            <a:ext cx="1517650" cy="467995"/>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197" name="文本框 196"/>
          <p:cNvSpPr txBox="1"/>
          <p:nvPr/>
        </p:nvSpPr>
        <p:spPr>
          <a:xfrm>
            <a:off x="7729220" y="4519930"/>
            <a:ext cx="1508760" cy="33718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4276AA">
                    <a:lumMod val="7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个人</a:t>
            </a:r>
            <a:r>
              <a:rPr kumimoji="0" lang="en-US" altLang="zh-CN" sz="1600" b="1" i="0" u="none" strike="noStrike" kern="1200" cap="none" spc="0" normalizeH="0" baseline="0" noProof="0" dirty="0">
                <a:ln>
                  <a:noFill/>
                </a:ln>
                <a:solidFill>
                  <a:srgbClr val="4276AA">
                    <a:lumMod val="7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1600" b="1" i="0" u="none" strike="noStrike" kern="1200" cap="none" spc="0" normalizeH="0" baseline="0" noProof="0" dirty="0">
                <a:ln>
                  <a:noFill/>
                </a:ln>
                <a:solidFill>
                  <a:srgbClr val="4276AA">
                    <a:lumMod val="7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企业信息</a:t>
            </a:r>
          </a:p>
        </p:txBody>
      </p:sp>
      <p:sp>
        <p:nvSpPr>
          <p:cNvPr id="192" name="PA-剪去对角的矩形 12"/>
          <p:cNvSpPr/>
          <p:nvPr>
            <p:custDataLst>
              <p:tags r:id="rId12"/>
            </p:custDataLst>
          </p:nvPr>
        </p:nvSpPr>
        <p:spPr>
          <a:xfrm>
            <a:off x="9326880" y="4423410"/>
            <a:ext cx="1080770" cy="467995"/>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193" name="文本框 192"/>
          <p:cNvSpPr txBox="1"/>
          <p:nvPr/>
        </p:nvSpPr>
        <p:spPr>
          <a:xfrm>
            <a:off x="9326880" y="4519930"/>
            <a:ext cx="1080770" cy="33718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4276AA">
                    <a:lumMod val="75000"/>
                  </a:srgbClr>
                </a:solidFill>
                <a:effectLst/>
                <a:uLnTx/>
                <a:uFillTx/>
                <a:latin typeface="微软雅黑" panose="020B0503020204020204" pitchFamily="34" charset="-122"/>
                <a:ea typeface="微软雅黑" panose="020B0503020204020204" pitchFamily="34" charset="-122"/>
                <a:cs typeface="+mn-cs"/>
              </a:rPr>
              <a:t>我的证照</a:t>
            </a:r>
          </a:p>
        </p:txBody>
      </p:sp>
      <p:sp>
        <p:nvSpPr>
          <p:cNvPr id="190" name="PA-剪去对角的矩形 12"/>
          <p:cNvSpPr/>
          <p:nvPr>
            <p:custDataLst>
              <p:tags r:id="rId13"/>
            </p:custDataLst>
          </p:nvPr>
        </p:nvSpPr>
        <p:spPr>
          <a:xfrm>
            <a:off x="7720965" y="5117148"/>
            <a:ext cx="2550160" cy="467995"/>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191" name="文本框 190"/>
          <p:cNvSpPr txBox="1"/>
          <p:nvPr/>
        </p:nvSpPr>
        <p:spPr>
          <a:xfrm>
            <a:off x="7769225" y="5213350"/>
            <a:ext cx="2501265" cy="33718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4276AA">
                    <a:lumMod val="7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个人</a:t>
            </a:r>
            <a:r>
              <a:rPr kumimoji="0" lang="en-US" altLang="zh-CN" sz="1600" b="1" i="0" u="none" strike="noStrike" kern="1200" cap="none" spc="0" normalizeH="0" baseline="0" noProof="0" dirty="0">
                <a:ln>
                  <a:noFill/>
                </a:ln>
                <a:solidFill>
                  <a:srgbClr val="4276AA">
                    <a:lumMod val="7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1600" b="1" i="0" u="none" strike="noStrike" kern="1200" cap="none" spc="0" normalizeH="0" baseline="0" noProof="0" dirty="0">
                <a:ln>
                  <a:noFill/>
                </a:ln>
                <a:solidFill>
                  <a:srgbClr val="4276AA">
                    <a:lumMod val="7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企业数字空间</a:t>
            </a:r>
          </a:p>
        </p:txBody>
      </p:sp>
      <p:grpSp>
        <p:nvGrpSpPr>
          <p:cNvPr id="228" name="Group 175"/>
          <p:cNvGrpSpPr/>
          <p:nvPr/>
        </p:nvGrpSpPr>
        <p:grpSpPr>
          <a:xfrm>
            <a:off x="7840617" y="3755368"/>
            <a:ext cx="1185276" cy="369332"/>
            <a:chOff x="786301" y="1201072"/>
            <a:chExt cx="1323337" cy="412353"/>
          </a:xfrm>
        </p:grpSpPr>
        <p:sp>
          <p:nvSpPr>
            <p:cNvPr id="229" name="文本框 177"/>
            <p:cNvSpPr txBox="1"/>
            <p:nvPr/>
          </p:nvSpPr>
          <p:spPr>
            <a:xfrm>
              <a:off x="921943" y="1201072"/>
              <a:ext cx="1187695" cy="41235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Times New Roman" panose="02020603050405020304" pitchFamily="18" charset="0"/>
                </a:rPr>
                <a:t>我  的</a:t>
              </a:r>
            </a:p>
          </p:txBody>
        </p:sp>
        <p:sp>
          <p:nvSpPr>
            <p:cNvPr id="230" name="iconfont-10342-5064103"/>
            <p:cNvSpPr>
              <a:spLocks noChangeAspect="1"/>
            </p:cNvSpPr>
            <p:nvPr/>
          </p:nvSpPr>
          <p:spPr bwMode="auto">
            <a:xfrm>
              <a:off x="786301" y="1231971"/>
              <a:ext cx="269562" cy="281232"/>
            </a:xfrm>
            <a:custGeom>
              <a:avLst/>
              <a:gdLst>
                <a:gd name="T0" fmla="*/ 4403 w 8806"/>
                <a:gd name="T1" fmla="*/ 5971 h 9186"/>
                <a:gd name="T2" fmla="*/ 8762 w 8806"/>
                <a:gd name="T3" fmla="*/ 8732 h 9186"/>
                <a:gd name="T4" fmla="*/ 8362 w 8806"/>
                <a:gd name="T5" fmla="*/ 9186 h 9186"/>
                <a:gd name="T6" fmla="*/ 444 w 8806"/>
                <a:gd name="T7" fmla="*/ 9186 h 9186"/>
                <a:gd name="T8" fmla="*/ 44 w 8806"/>
                <a:gd name="T9" fmla="*/ 8732 h 9186"/>
                <a:gd name="T10" fmla="*/ 4403 w 8806"/>
                <a:gd name="T11" fmla="*/ 5971 h 9186"/>
                <a:gd name="T12" fmla="*/ 4402 w 8806"/>
                <a:gd name="T13" fmla="*/ 0 h 9186"/>
                <a:gd name="T14" fmla="*/ 7158 w 8806"/>
                <a:gd name="T15" fmla="*/ 0 h 9186"/>
                <a:gd name="T16" fmla="*/ 7158 w 8806"/>
                <a:gd name="T17" fmla="*/ 2756 h 9186"/>
                <a:gd name="T18" fmla="*/ 4402 w 8806"/>
                <a:gd name="T19" fmla="*/ 5512 h 9186"/>
                <a:gd name="T20" fmla="*/ 1646 w 8806"/>
                <a:gd name="T21" fmla="*/ 2756 h 9186"/>
                <a:gd name="T22" fmla="*/ 4402 w 8806"/>
                <a:gd name="T23" fmla="*/ 0 h 9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06" h="9186">
                  <a:moveTo>
                    <a:pt x="4403" y="5971"/>
                  </a:moveTo>
                  <a:cubicBezTo>
                    <a:pt x="8806" y="5971"/>
                    <a:pt x="8762" y="8732"/>
                    <a:pt x="8762" y="8732"/>
                  </a:cubicBezTo>
                  <a:cubicBezTo>
                    <a:pt x="8795" y="8983"/>
                    <a:pt x="8616" y="9186"/>
                    <a:pt x="8362" y="9186"/>
                  </a:cubicBezTo>
                  <a:lnTo>
                    <a:pt x="444" y="9186"/>
                  </a:lnTo>
                  <a:cubicBezTo>
                    <a:pt x="190" y="9186"/>
                    <a:pt x="1" y="8980"/>
                    <a:pt x="44" y="8732"/>
                  </a:cubicBezTo>
                  <a:cubicBezTo>
                    <a:pt x="44" y="8732"/>
                    <a:pt x="0" y="5971"/>
                    <a:pt x="4403" y="5971"/>
                  </a:cubicBezTo>
                  <a:close/>
                  <a:moveTo>
                    <a:pt x="4402" y="0"/>
                  </a:moveTo>
                  <a:lnTo>
                    <a:pt x="7158" y="0"/>
                  </a:lnTo>
                  <a:lnTo>
                    <a:pt x="7158" y="2756"/>
                  </a:lnTo>
                  <a:cubicBezTo>
                    <a:pt x="7158" y="4278"/>
                    <a:pt x="5924" y="5512"/>
                    <a:pt x="4402" y="5512"/>
                  </a:cubicBezTo>
                  <a:cubicBezTo>
                    <a:pt x="2880" y="5512"/>
                    <a:pt x="1646" y="4278"/>
                    <a:pt x="1646" y="2756"/>
                  </a:cubicBezTo>
                  <a:cubicBezTo>
                    <a:pt x="1646" y="1234"/>
                    <a:pt x="2880" y="0"/>
                    <a:pt x="4402" y="0"/>
                  </a:cubicBezTo>
                  <a:close/>
                </a:path>
              </a:pathLst>
            </a:custGeom>
            <a:solidFill>
              <a:schemeClr val="bg1"/>
            </a:solidFill>
            <a:ln>
              <a:noFill/>
            </a:ln>
          </p:spPr>
          <p:txBody>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微软雅黑" panose="020B0503020204020204" pitchFamily="34" charset="-122"/>
                <a:cs typeface="+mn-cs"/>
              </a:endParaRPr>
            </a:p>
          </p:txBody>
        </p:sp>
      </p:grpSp>
      <p:sp>
        <p:nvSpPr>
          <p:cNvPr id="177" name="平行四边形 176"/>
          <p:cNvSpPr/>
          <p:nvPr/>
        </p:nvSpPr>
        <p:spPr>
          <a:xfrm flipH="1">
            <a:off x="9005915" y="3992325"/>
            <a:ext cx="2295240" cy="150281"/>
          </a:xfrm>
          <a:prstGeom prst="parallelogram">
            <a:avLst/>
          </a:prstGeom>
          <a:gradFill>
            <a:gsLst>
              <a:gs pos="94000">
                <a:srgbClr val="97CEFF">
                  <a:alpha val="50000"/>
                </a:srgbClr>
              </a:gs>
              <a:gs pos="34000">
                <a:srgbClr val="97CEFF">
                  <a:alpha val="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2" name="PA-剪去对角的矩形 12"/>
          <p:cNvSpPr/>
          <p:nvPr>
            <p:custDataLst>
              <p:tags r:id="rId14"/>
            </p:custDataLst>
          </p:nvPr>
        </p:nvSpPr>
        <p:spPr>
          <a:xfrm>
            <a:off x="1995805" y="4483732"/>
            <a:ext cx="1207770" cy="468000"/>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3" name="文本框 2"/>
          <p:cNvSpPr txBox="1"/>
          <p:nvPr/>
        </p:nvSpPr>
        <p:spPr>
          <a:xfrm>
            <a:off x="1995805" y="4564380"/>
            <a:ext cx="1207770" cy="33718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4276AA">
                    <a:lumMod val="75000"/>
                  </a:srgbClr>
                </a:solidFill>
                <a:effectLst/>
                <a:uLnTx/>
                <a:uFillTx/>
                <a:latin typeface="微软雅黑" panose="020B0503020204020204" pitchFamily="34" charset="-122"/>
                <a:ea typeface="微软雅黑" panose="020B0503020204020204" pitchFamily="34" charset="-122"/>
                <a:cs typeface="+mn-cs"/>
              </a:rPr>
              <a:t>惠企服务</a:t>
            </a:r>
          </a:p>
        </p:txBody>
      </p:sp>
      <p:sp>
        <p:nvSpPr>
          <p:cNvPr id="4" name="PA-剪去对角的矩形 12"/>
          <p:cNvSpPr/>
          <p:nvPr>
            <p:custDataLst>
              <p:tags r:id="rId15"/>
            </p:custDataLst>
          </p:nvPr>
        </p:nvSpPr>
        <p:spPr>
          <a:xfrm>
            <a:off x="10504170" y="4423410"/>
            <a:ext cx="1080770" cy="467995"/>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5" name="文本框 4"/>
          <p:cNvSpPr txBox="1"/>
          <p:nvPr/>
        </p:nvSpPr>
        <p:spPr>
          <a:xfrm>
            <a:off x="10542270" y="4519930"/>
            <a:ext cx="1047115" cy="33718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4276AA">
                    <a:lumMod val="75000"/>
                  </a:srgbClr>
                </a:solidFill>
                <a:effectLst/>
                <a:uLnTx/>
                <a:uFillTx/>
                <a:latin typeface="微软雅黑" panose="020B0503020204020204" pitchFamily="34" charset="-122"/>
                <a:ea typeface="微软雅黑" panose="020B0503020204020204" pitchFamily="34" charset="-122"/>
                <a:cs typeface="+mn-cs"/>
              </a:rPr>
              <a:t>我的办件</a:t>
            </a:r>
          </a:p>
        </p:txBody>
      </p:sp>
      <p:sp>
        <p:nvSpPr>
          <p:cNvPr id="7" name="PA-剪去对角的矩形 12"/>
          <p:cNvSpPr/>
          <p:nvPr>
            <p:custDataLst>
              <p:tags r:id="rId16"/>
            </p:custDataLst>
          </p:nvPr>
        </p:nvSpPr>
        <p:spPr>
          <a:xfrm>
            <a:off x="10455275" y="5118415"/>
            <a:ext cx="1207770" cy="468000"/>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r" defTabSz="913765"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sp>
        <p:nvSpPr>
          <p:cNvPr id="8" name="文本框 7"/>
          <p:cNvSpPr txBox="1"/>
          <p:nvPr/>
        </p:nvSpPr>
        <p:spPr>
          <a:xfrm>
            <a:off x="10494010" y="5214620"/>
            <a:ext cx="1169670" cy="33718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4276AA">
                    <a:lumMod val="75000"/>
                  </a:srgbClr>
                </a:solidFill>
                <a:effectLst/>
                <a:uLnTx/>
                <a:uFillTx/>
                <a:latin typeface="微软雅黑" panose="020B0503020204020204" pitchFamily="34" charset="-122"/>
                <a:ea typeface="微软雅黑" panose="020B0503020204020204" pitchFamily="34" charset="-122"/>
                <a:cs typeface="+mn-cs"/>
              </a:rPr>
              <a:t>其他功能</a:t>
            </a:r>
          </a:p>
        </p:txBody>
      </p:sp>
      <p:sp>
        <p:nvSpPr>
          <p:cNvPr id="9" name="PA-剪去对角的矩形 12"/>
          <p:cNvSpPr/>
          <p:nvPr>
            <p:custDataLst>
              <p:tags r:id="rId17"/>
            </p:custDataLst>
          </p:nvPr>
        </p:nvSpPr>
        <p:spPr>
          <a:xfrm>
            <a:off x="7769225" y="2839085"/>
            <a:ext cx="2460625" cy="467995"/>
          </a:xfrm>
          <a:prstGeom prst="snip2DiagRect">
            <a:avLst>
              <a:gd name="adj1" fmla="val 0"/>
              <a:gd name="adj2" fmla="val 12588"/>
            </a:avLst>
          </a:prstGeom>
          <a:solidFill>
            <a:schemeClr val="bg1">
              <a:alpha val="91000"/>
            </a:schemeClr>
          </a:solidFill>
          <a:ln w="6350">
            <a:noFill/>
          </a:ln>
          <a:effectLst>
            <a:outerShdw blurRad="342900" dist="50800" dir="5400000" sx="98000" sy="98000" algn="t" rotWithShape="0">
              <a:srgbClr val="005FB8">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5" tIns="45712" rIns="91425" bIns="45712"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4276AA">
                    <a:lumMod val="75000"/>
                  </a:srgbClr>
                </a:solidFill>
                <a:effectLst/>
                <a:uLnTx/>
                <a:uFillTx/>
                <a:latin typeface="微软雅黑" panose="020B0503020204020204" pitchFamily="34" charset="-122"/>
                <a:ea typeface="微软雅黑" panose="020B0503020204020204" pitchFamily="34" charset="-122"/>
                <a:cs typeface="+mn-cs"/>
              </a:rPr>
              <a:t>省委省政府中心工作</a:t>
            </a:r>
          </a:p>
        </p:txBody>
      </p:sp>
      <p:pic>
        <p:nvPicPr>
          <p:cNvPr id="14" name="图片 13"/>
          <p:cNvPicPr>
            <a:picLocks noChangeAspect="1"/>
          </p:cNvPicPr>
          <p:nvPr/>
        </p:nvPicPr>
        <p:blipFill>
          <a:blip r:embed="rId21" cstate="screen"/>
          <a:srcRect/>
          <a:stretch>
            <a:fillRect/>
          </a:stretch>
        </p:blipFill>
        <p:spPr>
          <a:xfrm>
            <a:off x="4953635" y="1064260"/>
            <a:ext cx="2216150" cy="4673600"/>
          </a:xfrm>
          <a:prstGeom prst="roundRect">
            <a:avLst>
              <a:gd name="adj" fmla="val 9197"/>
            </a:avLst>
          </a:prstGeom>
        </p:spPr>
      </p:pic>
      <p:pic>
        <p:nvPicPr>
          <p:cNvPr id="23" name="图片 22"/>
          <p:cNvPicPr>
            <a:picLocks noChangeAspect="1"/>
          </p:cNvPicPr>
          <p:nvPr/>
        </p:nvPicPr>
        <p:blipFill rotWithShape="1">
          <a:blip r:embed="rId22" cstate="screen"/>
          <a:srcRect/>
          <a:stretch>
            <a:fillRect/>
          </a:stretch>
        </p:blipFill>
        <p:spPr>
          <a:xfrm>
            <a:off x="5002530" y="5367655"/>
            <a:ext cx="2110740" cy="330200"/>
          </a:xfrm>
          <a:prstGeom prst="roundRect">
            <a:avLst>
              <a:gd name="adj" fmla="val 37761"/>
            </a:avLst>
          </a:prstGeom>
        </p:spPr>
      </p:pic>
      <p:grpSp>
        <p:nvGrpSpPr>
          <p:cNvPr id="17" name="组合 16"/>
          <p:cNvGrpSpPr/>
          <p:nvPr/>
        </p:nvGrpSpPr>
        <p:grpSpPr>
          <a:xfrm>
            <a:off x="4972685" y="1052830"/>
            <a:ext cx="2211070" cy="4686935"/>
            <a:chOff x="9748" y="1174"/>
            <a:chExt cx="3482" cy="7381"/>
          </a:xfrm>
        </p:grpSpPr>
        <p:pic>
          <p:nvPicPr>
            <p:cNvPr id="6" name="图片 5" descr="首页_公众版"/>
            <p:cNvPicPr>
              <a:picLocks noChangeAspect="1"/>
            </p:cNvPicPr>
            <p:nvPr/>
          </p:nvPicPr>
          <p:blipFill>
            <a:blip r:embed="rId23" cstate="screen"/>
            <a:srcRect/>
            <a:stretch>
              <a:fillRect/>
            </a:stretch>
          </p:blipFill>
          <p:spPr>
            <a:xfrm>
              <a:off x="9748" y="1174"/>
              <a:ext cx="3482" cy="7099"/>
            </a:xfrm>
            <a:prstGeom prst="roundRect">
              <a:avLst>
                <a:gd name="adj" fmla="val 8902"/>
              </a:avLst>
            </a:prstGeom>
            <a:effectLst>
              <a:softEdge rad="25400"/>
            </a:effectLst>
          </p:spPr>
        </p:pic>
        <p:pic>
          <p:nvPicPr>
            <p:cNvPr id="16" name="图片 15" descr="首页_公众版"/>
            <p:cNvPicPr>
              <a:picLocks noChangeAspect="1"/>
            </p:cNvPicPr>
            <p:nvPr/>
          </p:nvPicPr>
          <p:blipFill>
            <a:blip r:embed="rId24" cstate="screen"/>
            <a:srcRect/>
            <a:stretch>
              <a:fillRect/>
            </a:stretch>
          </p:blipFill>
          <p:spPr>
            <a:xfrm>
              <a:off x="9748" y="7985"/>
              <a:ext cx="3482" cy="570"/>
            </a:xfrm>
            <a:prstGeom prst="roundRect">
              <a:avLst>
                <a:gd name="adj" fmla="val 32631"/>
              </a:avLst>
            </a:prstGeom>
          </p:spPr>
        </p:pic>
      </p:grpSp>
      <p:pic>
        <p:nvPicPr>
          <p:cNvPr id="15" name="图片 14" descr="图片包含 图标&#10;&#10;描述已自动生成"/>
          <p:cNvPicPr>
            <a:picLocks noChangeAspect="1"/>
          </p:cNvPicPr>
          <p:nvPr>
            <p:custDataLst>
              <p:tags r:id="rId18"/>
            </p:custDataLst>
          </p:nvPr>
        </p:nvPicPr>
        <p:blipFill rotWithShape="1">
          <a:blip r:embed="rId25" cstate="screen"/>
          <a:srcRect/>
          <a:stretch>
            <a:fillRect/>
          </a:stretch>
        </p:blipFill>
        <p:spPr>
          <a:xfrm>
            <a:off x="4843145" y="913765"/>
            <a:ext cx="2395855" cy="4867275"/>
          </a:xfrm>
          <a:prstGeom prst="rect">
            <a:avLst/>
          </a:prstGeom>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KSO_WPP_MARK_KEY" val="af189b33-642b-4ba8-883e-b3246bbf0f1b"/>
  <p:tag name="COMMONDATA" val="eyJoZGlkIjoiMTQ5OWU3ZGU2ZDIzNzUzYTZhMTUwOWJjMGM5NWFlYjYifQ=="/>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13.xml><?xml version="1.0" encoding="utf-8"?>
<p:tagLst xmlns:a="http://schemas.openxmlformats.org/drawingml/2006/main" xmlns:r="http://schemas.openxmlformats.org/officeDocument/2006/relationships" xmlns:p="http://schemas.openxmlformats.org/presentationml/2006/main">
  <p:tag name="PA" val="v5.2.11"/>
</p:tagLst>
</file>

<file path=ppt/tags/tag14.xml><?xml version="1.0" encoding="utf-8"?>
<p:tagLst xmlns:a="http://schemas.openxmlformats.org/drawingml/2006/main" xmlns:r="http://schemas.openxmlformats.org/officeDocument/2006/relationships" xmlns:p="http://schemas.openxmlformats.org/presentationml/2006/main">
  <p:tag name="PA" val="v5.2.11"/>
</p:tagLst>
</file>

<file path=ppt/tags/tag15.xml><?xml version="1.0" encoding="utf-8"?>
<p:tagLst xmlns:a="http://schemas.openxmlformats.org/drawingml/2006/main" xmlns:r="http://schemas.openxmlformats.org/officeDocument/2006/relationships" xmlns:p="http://schemas.openxmlformats.org/presentationml/2006/main">
  <p:tag name="PA" val="v5.2.11"/>
</p:tagLst>
</file>

<file path=ppt/tags/tag16.xml><?xml version="1.0" encoding="utf-8"?>
<p:tagLst xmlns:a="http://schemas.openxmlformats.org/drawingml/2006/main" xmlns:r="http://schemas.openxmlformats.org/officeDocument/2006/relationships" xmlns:p="http://schemas.openxmlformats.org/presentationml/2006/main">
  <p:tag name="PA" val="v5.2.11"/>
</p:tagLst>
</file>

<file path=ppt/tags/tag17.xml><?xml version="1.0" encoding="utf-8"?>
<p:tagLst xmlns:a="http://schemas.openxmlformats.org/drawingml/2006/main" xmlns:r="http://schemas.openxmlformats.org/officeDocument/2006/relationships" xmlns:p="http://schemas.openxmlformats.org/presentationml/2006/main">
  <p:tag name="PA" val="v5.2.11"/>
</p:tagLst>
</file>

<file path=ppt/tags/tag18.xml><?xml version="1.0" encoding="utf-8"?>
<p:tagLst xmlns:a="http://schemas.openxmlformats.org/drawingml/2006/main" xmlns:r="http://schemas.openxmlformats.org/officeDocument/2006/relationships" xmlns:p="http://schemas.openxmlformats.org/presentationml/2006/main">
  <p:tag name="PA" val="v5.2.11"/>
</p:tagLst>
</file>

<file path=ppt/tags/tag19.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80,&quot;width&quot;:10762.595275590551}"/>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072,&quot;width&quot;:3401}"/>
</p:tagLst>
</file>

<file path=ppt/tags/tag21.xml><?xml version="1.0" encoding="utf-8"?>
<p:tagLst xmlns:a="http://schemas.openxmlformats.org/drawingml/2006/main" xmlns:r="http://schemas.openxmlformats.org/officeDocument/2006/relationships" xmlns:p="http://schemas.openxmlformats.org/presentationml/2006/main">
  <p:tag name="PA" val="v5.2.11"/>
</p:tagLst>
</file>

<file path=ppt/tags/tag22.xml><?xml version="1.0" encoding="utf-8"?>
<p:tagLst xmlns:a="http://schemas.openxmlformats.org/drawingml/2006/main" xmlns:r="http://schemas.openxmlformats.org/officeDocument/2006/relationships" xmlns:p="http://schemas.openxmlformats.org/presentationml/2006/main">
  <p:tag name="PA" val="v5.2.11"/>
</p:tagLst>
</file>

<file path=ppt/tags/tag23.xml><?xml version="1.0" encoding="utf-8"?>
<p:tagLst xmlns:a="http://schemas.openxmlformats.org/drawingml/2006/main" xmlns:r="http://schemas.openxmlformats.org/officeDocument/2006/relationships" xmlns:p="http://schemas.openxmlformats.org/presentationml/2006/main">
  <p:tag name="PA" val="v5.2.11"/>
</p:tagLst>
</file>

<file path=ppt/tags/tag24.xml><?xml version="1.0" encoding="utf-8"?>
<p:tagLst xmlns:a="http://schemas.openxmlformats.org/drawingml/2006/main" xmlns:r="http://schemas.openxmlformats.org/officeDocument/2006/relationships" xmlns:p="http://schemas.openxmlformats.org/presentationml/2006/main">
  <p:tag name="PA" val="v5.2.11"/>
</p:tagLst>
</file>

<file path=ppt/tags/tag25.xml><?xml version="1.0" encoding="utf-8"?>
<p:tagLst xmlns:a="http://schemas.openxmlformats.org/drawingml/2006/main" xmlns:r="http://schemas.openxmlformats.org/officeDocument/2006/relationships" xmlns:p="http://schemas.openxmlformats.org/presentationml/2006/main">
  <p:tag name="PA" val="v5.2.11"/>
</p:tagLst>
</file>

<file path=ppt/tags/tag26.xml><?xml version="1.0" encoding="utf-8"?>
<p:tagLst xmlns:a="http://schemas.openxmlformats.org/drawingml/2006/main" xmlns:r="http://schemas.openxmlformats.org/officeDocument/2006/relationships" xmlns:p="http://schemas.openxmlformats.org/presentationml/2006/main">
  <p:tag name="PA" val="v5.2.11"/>
</p:tagLst>
</file>

<file path=ppt/tags/tag27.xml><?xml version="1.0" encoding="utf-8"?>
<p:tagLst xmlns:a="http://schemas.openxmlformats.org/drawingml/2006/main" xmlns:r="http://schemas.openxmlformats.org/officeDocument/2006/relationships" xmlns:p="http://schemas.openxmlformats.org/presentationml/2006/main">
  <p:tag name="PA" val="v5.2.9"/>
</p:tagLst>
</file>

<file path=ppt/tags/tag28.xml><?xml version="1.0" encoding="utf-8"?>
<p:tagLst xmlns:a="http://schemas.openxmlformats.org/drawingml/2006/main" xmlns:r="http://schemas.openxmlformats.org/officeDocument/2006/relationships" xmlns:p="http://schemas.openxmlformats.org/presentationml/2006/main">
  <p:tag name="PA" val="v5.2.11"/>
</p:tagLst>
</file>

<file path=ppt/tags/tag29.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30.xml><?xml version="1.0" encoding="utf-8"?>
<p:tagLst xmlns:a="http://schemas.openxmlformats.org/drawingml/2006/main" xmlns:r="http://schemas.openxmlformats.org/officeDocument/2006/relationships" xmlns:p="http://schemas.openxmlformats.org/presentationml/2006/main">
  <p:tag name="PA" val="v5.2.11"/>
</p:tagLst>
</file>

<file path=ppt/tags/tag31.xml><?xml version="1.0" encoding="utf-8"?>
<p:tagLst xmlns:a="http://schemas.openxmlformats.org/drawingml/2006/main" xmlns:r="http://schemas.openxmlformats.org/officeDocument/2006/relationships" xmlns:p="http://schemas.openxmlformats.org/presentationml/2006/main">
  <p:tag name="PA" val="v5.2.9"/>
</p:tagLst>
</file>

<file path=ppt/tags/tag32.xml><?xml version="1.0" encoding="utf-8"?>
<p:tagLst xmlns:a="http://schemas.openxmlformats.org/drawingml/2006/main" xmlns:r="http://schemas.openxmlformats.org/officeDocument/2006/relationships" xmlns:p="http://schemas.openxmlformats.org/presentationml/2006/main">
  <p:tag name="PA" val="v5.2.11"/>
</p:tagLst>
</file>

<file path=ppt/tags/tag33.xml><?xml version="1.0" encoding="utf-8"?>
<p:tagLst xmlns:a="http://schemas.openxmlformats.org/drawingml/2006/main" xmlns:r="http://schemas.openxmlformats.org/officeDocument/2006/relationships" xmlns:p="http://schemas.openxmlformats.org/presentationml/2006/main">
  <p:tag name="PA" val="v5.2.11"/>
</p:tagLst>
</file>

<file path=ppt/tags/tag34.xml><?xml version="1.0" encoding="utf-8"?>
<p:tagLst xmlns:a="http://schemas.openxmlformats.org/drawingml/2006/main" xmlns:r="http://schemas.openxmlformats.org/officeDocument/2006/relationships" xmlns:p="http://schemas.openxmlformats.org/presentationml/2006/main">
  <p:tag name="PA" val="v5.2.11"/>
</p:tagLst>
</file>

<file path=ppt/tags/tag35.xml><?xml version="1.0" encoding="utf-8"?>
<p:tagLst xmlns:a="http://schemas.openxmlformats.org/drawingml/2006/main" xmlns:r="http://schemas.openxmlformats.org/officeDocument/2006/relationships" xmlns:p="http://schemas.openxmlformats.org/presentationml/2006/main">
  <p:tag name="PA" val="v5.2.11"/>
</p:tagLst>
</file>

<file path=ppt/tags/tag36.xml><?xml version="1.0" encoding="utf-8"?>
<p:tagLst xmlns:a="http://schemas.openxmlformats.org/drawingml/2006/main" xmlns:r="http://schemas.openxmlformats.org/officeDocument/2006/relationships" xmlns:p="http://schemas.openxmlformats.org/presentationml/2006/main">
  <p:tag name="PA" val="v5.2.11"/>
</p:tagLst>
</file>

<file path=ppt/tags/tag37.xml><?xml version="1.0" encoding="utf-8"?>
<p:tagLst xmlns:a="http://schemas.openxmlformats.org/drawingml/2006/main" xmlns:r="http://schemas.openxmlformats.org/officeDocument/2006/relationships" xmlns:p="http://schemas.openxmlformats.org/presentationml/2006/main">
  <p:tag name="PA" val="v5.2.11"/>
</p:tagLst>
</file>

<file path=ppt/tags/tag38.xml><?xml version="1.0" encoding="utf-8"?>
<p:tagLst xmlns:a="http://schemas.openxmlformats.org/drawingml/2006/main" xmlns:r="http://schemas.openxmlformats.org/officeDocument/2006/relationships" xmlns:p="http://schemas.openxmlformats.org/presentationml/2006/main">
  <p:tag name="PA" val="v5.2.11"/>
</p:tagLst>
</file>

<file path=ppt/tags/tag39.xml><?xml version="1.0" encoding="utf-8"?>
<p:tagLst xmlns:a="http://schemas.openxmlformats.org/drawingml/2006/main" xmlns:r="http://schemas.openxmlformats.org/officeDocument/2006/relationships" xmlns:p="http://schemas.openxmlformats.org/presentationml/2006/main">
  <p:tag name="KSO_WM_UNIT_TABLE_BEAUTIFY" val="smartTable{c5452c18-79e8-4b4e-9637-0e319db7e182}"/>
  <p:tag name="TABLE_ENDDRAG_ORIGIN_RECT" val="299*338"/>
  <p:tag name="TABLE_ENDDRAG_RECT" val="638*145*299*338"/>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072,&quot;width&quot;:3401}"/>
</p:tagLst>
</file>

<file path=ppt/tags/tag41.xml><?xml version="1.0" encoding="utf-8"?>
<p:tagLst xmlns:a="http://schemas.openxmlformats.org/drawingml/2006/main" xmlns:r="http://schemas.openxmlformats.org/officeDocument/2006/relationships" xmlns:p="http://schemas.openxmlformats.org/presentationml/2006/main">
  <p:tag name="PA" val="v5.2.11"/>
</p:tagLst>
</file>

<file path=ppt/tags/tag42.xml><?xml version="1.0" encoding="utf-8"?>
<p:tagLst xmlns:a="http://schemas.openxmlformats.org/drawingml/2006/main" xmlns:r="http://schemas.openxmlformats.org/officeDocument/2006/relationships" xmlns:p="http://schemas.openxmlformats.org/presentationml/2006/main">
  <p:tag name="PA" val="v5.2.11"/>
</p:tagLst>
</file>

<file path=ppt/tags/tag43.xml><?xml version="1.0" encoding="utf-8"?>
<p:tagLst xmlns:a="http://schemas.openxmlformats.org/drawingml/2006/main" xmlns:r="http://schemas.openxmlformats.org/officeDocument/2006/relationships" xmlns:p="http://schemas.openxmlformats.org/presentationml/2006/main">
  <p:tag name="PA" val="v5.2.11"/>
</p:tagLst>
</file>

<file path=ppt/tags/tag44.xml><?xml version="1.0" encoding="utf-8"?>
<p:tagLst xmlns:a="http://schemas.openxmlformats.org/drawingml/2006/main" xmlns:r="http://schemas.openxmlformats.org/officeDocument/2006/relationships" xmlns:p="http://schemas.openxmlformats.org/presentationml/2006/main">
  <p:tag name="PA" val="v5.2.11"/>
</p:tagLst>
</file>

<file path=ppt/tags/tag45.xml><?xml version="1.0" encoding="utf-8"?>
<p:tagLst xmlns:a="http://schemas.openxmlformats.org/drawingml/2006/main" xmlns:r="http://schemas.openxmlformats.org/officeDocument/2006/relationships" xmlns:p="http://schemas.openxmlformats.org/presentationml/2006/main">
  <p:tag name="PA" val="v5.2.11"/>
</p:tagLst>
</file>

<file path=ppt/tags/tag46.xml><?xml version="1.0" encoding="utf-8"?>
<p:tagLst xmlns:a="http://schemas.openxmlformats.org/drawingml/2006/main" xmlns:r="http://schemas.openxmlformats.org/officeDocument/2006/relationships" xmlns:p="http://schemas.openxmlformats.org/presentationml/2006/main">
  <p:tag name="PA" val="v5.2.11"/>
</p:tagLst>
</file>

<file path=ppt/tags/tag47.xml><?xml version="1.0" encoding="utf-8"?>
<p:tagLst xmlns:a="http://schemas.openxmlformats.org/drawingml/2006/main" xmlns:r="http://schemas.openxmlformats.org/officeDocument/2006/relationships" xmlns:p="http://schemas.openxmlformats.org/presentationml/2006/main">
  <p:tag name="PA" val="v5.2.11"/>
</p:tagLst>
</file>

<file path=ppt/tags/tag48.xml><?xml version="1.0" encoding="utf-8"?>
<p:tagLst xmlns:a="http://schemas.openxmlformats.org/drawingml/2006/main" xmlns:r="http://schemas.openxmlformats.org/officeDocument/2006/relationships" xmlns:p="http://schemas.openxmlformats.org/presentationml/2006/main">
  <p:tag name="PA" val="v5.2.11"/>
</p:tagLst>
</file>

<file path=ppt/tags/tag49.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50.xml><?xml version="1.0" encoding="utf-8"?>
<p:tagLst xmlns:a="http://schemas.openxmlformats.org/drawingml/2006/main" xmlns:r="http://schemas.openxmlformats.org/officeDocument/2006/relationships" xmlns:p="http://schemas.openxmlformats.org/presentationml/2006/main">
  <p:tag name="PA" val="v5.2.11"/>
</p:tagLst>
</file>

<file path=ppt/tags/tag51.xml><?xml version="1.0" encoding="utf-8"?>
<p:tagLst xmlns:a="http://schemas.openxmlformats.org/drawingml/2006/main" xmlns:r="http://schemas.openxmlformats.org/officeDocument/2006/relationships" xmlns:p="http://schemas.openxmlformats.org/presentationml/2006/main">
  <p:tag name="PA" val="v5.2.11"/>
</p:tagLst>
</file>

<file path=ppt/tags/tag52.xml><?xml version="1.0" encoding="utf-8"?>
<p:tagLst xmlns:a="http://schemas.openxmlformats.org/drawingml/2006/main" xmlns:r="http://schemas.openxmlformats.org/officeDocument/2006/relationships" xmlns:p="http://schemas.openxmlformats.org/presentationml/2006/main">
  <p:tag name="PA" val="v5.2.11"/>
</p:tagLst>
</file>

<file path=ppt/tags/tag53.xml><?xml version="1.0" encoding="utf-8"?>
<p:tagLst xmlns:a="http://schemas.openxmlformats.org/drawingml/2006/main" xmlns:r="http://schemas.openxmlformats.org/officeDocument/2006/relationships" xmlns:p="http://schemas.openxmlformats.org/presentationml/2006/main">
  <p:tag name="PA" val="v5.2.11"/>
</p:tagLst>
</file>

<file path=ppt/tags/tag54.xml><?xml version="1.0" encoding="utf-8"?>
<p:tagLst xmlns:a="http://schemas.openxmlformats.org/drawingml/2006/main" xmlns:r="http://schemas.openxmlformats.org/officeDocument/2006/relationships" xmlns:p="http://schemas.openxmlformats.org/presentationml/2006/main">
  <p:tag name="PA" val="v5.2.11"/>
</p:tagLst>
</file>

<file path=ppt/tags/tag55.xml><?xml version="1.0" encoding="utf-8"?>
<p:tagLst xmlns:a="http://schemas.openxmlformats.org/drawingml/2006/main" xmlns:r="http://schemas.openxmlformats.org/officeDocument/2006/relationships" xmlns:p="http://schemas.openxmlformats.org/presentationml/2006/main">
  <p:tag name="PA" val="v5.2.11"/>
</p:tagLst>
</file>

<file path=ppt/tags/tag56.xml><?xml version="1.0" encoding="utf-8"?>
<p:tagLst xmlns:a="http://schemas.openxmlformats.org/drawingml/2006/main" xmlns:r="http://schemas.openxmlformats.org/officeDocument/2006/relationships" xmlns:p="http://schemas.openxmlformats.org/presentationml/2006/main">
  <p:tag name="PA" val="v5.2.11"/>
</p:tagLst>
</file>

<file path=ppt/tags/tag57.xml><?xml version="1.0" encoding="utf-8"?>
<p:tagLst xmlns:a="http://schemas.openxmlformats.org/drawingml/2006/main" xmlns:r="http://schemas.openxmlformats.org/officeDocument/2006/relationships" xmlns:p="http://schemas.openxmlformats.org/presentationml/2006/main">
  <p:tag name="PA" val="v5.2.11"/>
</p:tagLst>
</file>

<file path=ppt/tags/tag58.xml><?xml version="1.0" encoding="utf-8"?>
<p:tagLst xmlns:a="http://schemas.openxmlformats.org/drawingml/2006/main" xmlns:r="http://schemas.openxmlformats.org/officeDocument/2006/relationships" xmlns:p="http://schemas.openxmlformats.org/presentationml/2006/main">
  <p:tag name="PA" val="v5.2.11"/>
</p:tagLst>
</file>

<file path=ppt/tags/tag59.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60.xml><?xml version="1.0" encoding="utf-8"?>
<p:tagLst xmlns:a="http://schemas.openxmlformats.org/drawingml/2006/main" xmlns:r="http://schemas.openxmlformats.org/officeDocument/2006/relationships" xmlns:p="http://schemas.openxmlformats.org/presentationml/2006/main">
  <p:tag name="PA" val="v5.2.11"/>
</p:tagLst>
</file>

<file path=ppt/tags/tag61.xml><?xml version="1.0" encoding="utf-8"?>
<p:tagLst xmlns:a="http://schemas.openxmlformats.org/drawingml/2006/main" xmlns:r="http://schemas.openxmlformats.org/officeDocument/2006/relationships" xmlns:p="http://schemas.openxmlformats.org/presentationml/2006/main">
  <p:tag name="PA" val="v5.2.11"/>
</p:tagLst>
</file>

<file path=ppt/tags/tag62.xml><?xml version="1.0" encoding="utf-8"?>
<p:tagLst xmlns:a="http://schemas.openxmlformats.org/drawingml/2006/main" xmlns:r="http://schemas.openxmlformats.org/officeDocument/2006/relationships" xmlns:p="http://schemas.openxmlformats.org/presentationml/2006/main">
  <p:tag name="PA" val="v5.2.11"/>
</p:tagLst>
</file>

<file path=ppt/tags/tag63.xml><?xml version="1.0" encoding="utf-8"?>
<p:tagLst xmlns:a="http://schemas.openxmlformats.org/drawingml/2006/main" xmlns:r="http://schemas.openxmlformats.org/officeDocument/2006/relationships" xmlns:p="http://schemas.openxmlformats.org/presentationml/2006/main">
  <p:tag name="PA" val="v5.2.11"/>
</p:tagLst>
</file>

<file path=ppt/tags/tag64.xml><?xml version="1.0" encoding="utf-8"?>
<p:tagLst xmlns:a="http://schemas.openxmlformats.org/drawingml/2006/main" xmlns:r="http://schemas.openxmlformats.org/officeDocument/2006/relationships" xmlns:p="http://schemas.openxmlformats.org/presentationml/2006/main">
  <p:tag name="PA" val="v5.2.11"/>
</p:tagLst>
</file>

<file path=ppt/tags/tag65.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自定义设计方案">
  <a:themeElements>
    <a:clrScheme name="蓝色暖调">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fontScheme name="oodav2o3">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lIns="90000" tIns="0" rIns="90000" bIns="46800" rtlCol="0">
        <a:noAutofit/>
      </a:bodyPr>
      <a:lstStyle>
        <a:defPPr>
          <a:lnSpc>
            <a:spcPct val="130000"/>
          </a:lnSpc>
          <a:spcAft>
            <a:spcPts val="1000"/>
          </a:spcAft>
          <a:defRPr lang="zh-CN" altLang="en-US" sz="1400" b="1" spc="150" dirty="0">
            <a:latin typeface="微软雅黑" panose="020B0503020204020204" pitchFamily="34" charset="-122"/>
            <a:ea typeface="微软雅黑" panose="020B0503020204020204" pitchFamily="34" charset="-122"/>
          </a:defRPr>
        </a:defPPr>
      </a:lstStyle>
      <a:style>
        <a:lnRef idx="2">
          <a:schemeClr val="accent2"/>
        </a:lnRef>
        <a:fillRef idx="1">
          <a:schemeClr val="lt1"/>
        </a:fillRef>
        <a:effectRef idx="0">
          <a:schemeClr val="accent2"/>
        </a:effectRef>
        <a:fontRef idx="minor">
          <a:schemeClr val="dk1"/>
        </a:fontRef>
      </a:style>
    </a:spDef>
    <a:txDef>
      <a:spPr>
        <a:noFill/>
      </a:spPr>
      <a:bodyPr wrap="none" rtlCol="0">
        <a:spAutoFit/>
      </a:bodyPr>
      <a:lstStyle>
        <a:defPPr indent="0" algn="l">
          <a:lnSpc>
            <a:spcPct val="150000"/>
          </a:lnSpc>
          <a:buFont typeface="Arial" panose="020B0604020202020204" pitchFamily="34" charset="0"/>
          <a:buNone/>
          <a:defRPr kumimoji="1" lang="zh-CN" altLang="en-US" dirty="0">
            <a:solidFill>
              <a:srgbClr val="FF0000"/>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蓝色暖调">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fontScheme name="oodav2o3">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lIns="90000" tIns="0" rIns="90000" bIns="46800" rtlCol="0">
        <a:noAutofit/>
      </a:bodyPr>
      <a:lstStyle>
        <a:defPPr>
          <a:lnSpc>
            <a:spcPct val="130000"/>
          </a:lnSpc>
          <a:spcAft>
            <a:spcPts val="1000"/>
          </a:spcAft>
          <a:defRPr lang="zh-CN" altLang="en-US" sz="1400" b="1" spc="150" dirty="0">
            <a:latin typeface="微软雅黑" panose="020B0503020204020204" pitchFamily="34" charset="-122"/>
            <a:ea typeface="微软雅黑" panose="020B0503020204020204" pitchFamily="34" charset="-122"/>
          </a:defRPr>
        </a:defPPr>
      </a:lstStyle>
      <a:style>
        <a:lnRef idx="2">
          <a:schemeClr val="accent2"/>
        </a:lnRef>
        <a:fillRef idx="1">
          <a:schemeClr val="lt1"/>
        </a:fillRef>
        <a:effectRef idx="0">
          <a:schemeClr val="accent2"/>
        </a:effectRef>
        <a:fontRef idx="minor">
          <a:schemeClr val="dk1"/>
        </a:fontRef>
      </a:style>
    </a:spDef>
    <a:txDef>
      <a:spPr>
        <a:noFill/>
      </a:spPr>
      <a:bodyPr wrap="none" rtlCol="0">
        <a:spAutoFit/>
      </a:bodyPr>
      <a:lstStyle>
        <a:defPPr indent="0" algn="l">
          <a:lnSpc>
            <a:spcPct val="150000"/>
          </a:lnSpc>
          <a:buFont typeface="Arial" panose="020B0604020202020204" pitchFamily="34" charset="0"/>
          <a:buNone/>
          <a:defRPr kumimoji="1" lang="zh-CN" altLang="en-US" dirty="0">
            <a:solidFill>
              <a:srgbClr val="FF0000"/>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自定义设计方案">
  <a:themeElements>
    <a:clrScheme name="蓝色暖调">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fontScheme name="oodav2o3">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lIns="90000" tIns="0" rIns="90000" bIns="46800" rtlCol="0">
        <a:noAutofit/>
      </a:bodyPr>
      <a:lstStyle>
        <a:defPPr>
          <a:lnSpc>
            <a:spcPct val="130000"/>
          </a:lnSpc>
          <a:spcAft>
            <a:spcPts val="1000"/>
          </a:spcAft>
          <a:defRPr lang="zh-CN" altLang="en-US" sz="1400" b="1" spc="150" dirty="0">
            <a:latin typeface="微软雅黑" panose="020B0503020204020204" pitchFamily="34" charset="-122"/>
            <a:ea typeface="微软雅黑" panose="020B0503020204020204" pitchFamily="34" charset="-122"/>
          </a:defRPr>
        </a:defPPr>
      </a:lstStyle>
      <a:style>
        <a:lnRef idx="2">
          <a:schemeClr val="accent2"/>
        </a:lnRef>
        <a:fillRef idx="1">
          <a:schemeClr val="lt1"/>
        </a:fillRef>
        <a:effectRef idx="0">
          <a:schemeClr val="accent2"/>
        </a:effectRef>
        <a:fontRef idx="minor">
          <a:schemeClr val="dk1"/>
        </a:fontRef>
      </a:style>
    </a:spDef>
    <a:txDef>
      <a:spPr>
        <a:noFill/>
      </a:spPr>
      <a:bodyPr wrap="none" rtlCol="0">
        <a:spAutoFit/>
      </a:bodyPr>
      <a:lstStyle>
        <a:defPPr indent="0" algn="l">
          <a:lnSpc>
            <a:spcPct val="150000"/>
          </a:lnSpc>
          <a:buFont typeface="Arial" panose="020B0604020202020204" pitchFamily="34" charset="0"/>
          <a:buNone/>
          <a:defRPr kumimoji="1" lang="zh-CN" altLang="en-US" dirty="0">
            <a:solidFill>
              <a:srgbClr val="FF0000"/>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2082</Words>
  <Application>Microsoft Office PowerPoint</Application>
  <PresentationFormat>宽屏</PresentationFormat>
  <Paragraphs>296</Paragraphs>
  <Slides>23</Slides>
  <Notes>20</Notes>
  <HiddenSlides>0</HiddenSlides>
  <MMClips>0</MMClips>
  <ScaleCrop>false</ScaleCrop>
  <HeadingPairs>
    <vt:vector size="6" baseType="variant">
      <vt:variant>
        <vt:lpstr>已用的字体</vt:lpstr>
      </vt:variant>
      <vt:variant>
        <vt:i4>13</vt:i4>
      </vt:variant>
      <vt:variant>
        <vt:lpstr>主题</vt:lpstr>
      </vt:variant>
      <vt:variant>
        <vt:i4>4</vt:i4>
      </vt:variant>
      <vt:variant>
        <vt:lpstr>幻灯片标题</vt:lpstr>
      </vt:variant>
      <vt:variant>
        <vt:i4>23</vt:i4>
      </vt:variant>
    </vt:vector>
  </HeadingPairs>
  <TitlesOfParts>
    <vt:vector size="40" baseType="lpstr">
      <vt:lpstr>Helvetica Neue Medium</vt:lpstr>
      <vt:lpstr>inpin heiti</vt:lpstr>
      <vt:lpstr>阿里巴巴普惠体 L</vt:lpstr>
      <vt:lpstr>等线</vt:lpstr>
      <vt:lpstr>等线 Light</vt:lpstr>
      <vt:lpstr>宋体</vt:lpstr>
      <vt:lpstr>微软雅黑</vt:lpstr>
      <vt:lpstr>微软雅黑</vt:lpstr>
      <vt:lpstr>微软雅黑 Light</vt:lpstr>
      <vt:lpstr>Arial</vt:lpstr>
      <vt:lpstr>Calibri</vt:lpstr>
      <vt:lpstr>Segoe UI</vt:lpstr>
      <vt:lpstr>Times New Roman</vt:lpstr>
      <vt:lpstr>自定义设计方案</vt:lpstr>
      <vt:lpstr>3_自定义设计方案</vt:lpstr>
      <vt:lpstr>1_自定义设计方案</vt:lpstr>
      <vt:lpstr>2_自定义设计方案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“湘易办”超级移动端</vt:lpstr>
      <vt:lpstr>“湘易办”公众版 —— 页面布局</vt:lpstr>
      <vt:lpstr>“湘易办”公众版 —— 首页</vt:lpstr>
      <vt:lpstr>“湘易办”公众版 ——  服务</vt:lpstr>
      <vt:lpstr>“湘易办”公众版 —— 资讯</vt:lpstr>
      <vt:lpstr>“湘易办”公众版 —— 我的</vt:lpstr>
      <vt:lpstr>“湘易办”公众版特色功能 —— 一件事一次办</vt:lpstr>
      <vt:lpstr>“湘易办”公众版特色功能 —— 一码通</vt:lpstr>
      <vt:lpstr>“湘易办”公众版特色功能 —— 政策兑现</vt:lpstr>
      <vt:lpstr>“湘易办”公众版特色功能 —— 营商地图</vt:lpstr>
      <vt:lpstr>“湘易办”政务版 —— 页面布局</vt:lpstr>
      <vt:lpstr>“湘易办”政务版特色功能 —— 湘智策</vt:lpstr>
      <vt:lpstr>“湘易办”政务版特色功能—— 内控管理</vt:lpstr>
      <vt:lpstr>PowerPoint 演示文稿</vt:lpstr>
      <vt:lpstr>5.1整体计划</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yerishu</cp:lastModifiedBy>
  <cp:revision>2871</cp:revision>
  <cp:lastPrinted>2022-11-10T03:11:00Z</cp:lastPrinted>
  <dcterms:created xsi:type="dcterms:W3CDTF">2022-11-10T03:11:00Z</dcterms:created>
  <dcterms:modified xsi:type="dcterms:W3CDTF">2022-11-27T13:11:14Z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ICV">
    <vt:lpwstr>FCCF43D2CB9C442D96E7C07CE0A64117</vt:lpwstr>
  </property>
</Properties>
</file>